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oboto"/>
      <p:regular r:id="rId20"/>
      <p:bold r:id="rId21"/>
      <p:italic r:id="rId22"/>
      <p:boldItalic r:id="rId23"/>
    </p:embeddedFont>
    <p:embeddedFont>
      <p:font typeface="Caveat"/>
      <p:regular r:id="rId24"/>
      <p:bold r:id="rId25"/>
    </p:embeddedFont>
    <p:embeddedFont>
      <p:font typeface="Ubuntu Mon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regular.fntdata"/><Relationship Id="rId22" Type="http://schemas.openxmlformats.org/officeDocument/2006/relationships/font" Target="fonts/Roboto-italic.fntdata"/><Relationship Id="rId21" Type="http://schemas.openxmlformats.org/officeDocument/2006/relationships/font" Target="fonts/Roboto-bold.fntdata"/><Relationship Id="rId24" Type="http://schemas.openxmlformats.org/officeDocument/2006/relationships/font" Target="fonts/Caveat-regular.fntdata"/><Relationship Id="rId23" Type="http://schemas.openxmlformats.org/officeDocument/2006/relationships/font" Target="fonts/Robo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UbuntuMono-regular.fntdata"/><Relationship Id="rId25" Type="http://schemas.openxmlformats.org/officeDocument/2006/relationships/font" Target="fonts/Caveat-bold.fntdata"/><Relationship Id="rId28" Type="http://schemas.openxmlformats.org/officeDocument/2006/relationships/font" Target="fonts/UbuntuMono-italic.fntdata"/><Relationship Id="rId27" Type="http://schemas.openxmlformats.org/officeDocument/2006/relationships/font" Target="fonts/UbuntuMon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UbuntuMon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e8665570e0_1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e8665570e0_1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e8665570e0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e8665570e0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e8665570e0_1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e8665570e0_1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e8665570e0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e8665570e0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cb05a95cb4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cb05a95cb4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e8665570e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e8665570e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e8665570e0_1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e8665570e0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e8665570e0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e8665570e0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 name="Shape 108"/>
        <p:cNvGrpSpPr/>
        <p:nvPr/>
      </p:nvGrpSpPr>
      <p:grpSpPr>
        <a:xfrm>
          <a:off x="0" y="0"/>
          <a:ext cx="0" cy="0"/>
          <a:chOff x="0" y="0"/>
          <a:chExt cx="0" cy="0"/>
        </a:xfrm>
      </p:grpSpPr>
      <p:sp>
        <p:nvSpPr>
          <p:cNvPr id="109" name="Google Shape;109;ge8665570e0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 name="Google Shape;110;ge8665570e0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e8665570e0_1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e8665570e0_1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e8665570e0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e8665570e0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ge8665570e0_1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e8665570e0_1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e8665570e0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e8665570e0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 Id="rId4" Type="http://schemas.openxmlformats.org/officeDocument/2006/relationships/image" Target="../media/image11.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mt="26000"/>
          </a:blip>
          <a:stretch>
            <a:fillRect/>
          </a:stretch>
        </p:blipFill>
        <p:spPr>
          <a:xfrm>
            <a:off x="1884000" y="750325"/>
            <a:ext cx="2209801" cy="2170609"/>
          </a:xfrm>
          <a:prstGeom prst="rect">
            <a:avLst/>
          </a:prstGeom>
          <a:noFill/>
          <a:ln>
            <a:noFill/>
          </a:ln>
        </p:spPr>
      </p:pic>
      <p:pic>
        <p:nvPicPr>
          <p:cNvPr id="55" name="Google Shape;55;p13"/>
          <p:cNvPicPr preferRelativeResize="0"/>
          <p:nvPr/>
        </p:nvPicPr>
        <p:blipFill>
          <a:blip r:embed="rId4">
            <a:alphaModFix amt="26000"/>
          </a:blip>
          <a:stretch>
            <a:fillRect/>
          </a:stretch>
        </p:blipFill>
        <p:spPr>
          <a:xfrm>
            <a:off x="5367425" y="1056862"/>
            <a:ext cx="1654360" cy="1864075"/>
          </a:xfrm>
          <a:prstGeom prst="rect">
            <a:avLst/>
          </a:prstGeom>
          <a:noFill/>
          <a:ln>
            <a:noFill/>
          </a:ln>
        </p:spPr>
      </p:pic>
      <p:sp>
        <p:nvSpPr>
          <p:cNvPr id="56" name="Google Shape;56;p13"/>
          <p:cNvSpPr txBox="1"/>
          <p:nvPr/>
        </p:nvSpPr>
        <p:spPr>
          <a:xfrm>
            <a:off x="2514600" y="1181575"/>
            <a:ext cx="4114800" cy="14931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500"/>
              <a:t>CS 251</a:t>
            </a:r>
            <a:endParaRPr b="1" sz="4500"/>
          </a:p>
          <a:p>
            <a:pPr indent="0" lvl="0" marL="0" rtl="0" algn="ctr">
              <a:spcBef>
                <a:spcPts val="0"/>
              </a:spcBef>
              <a:spcAft>
                <a:spcPts val="0"/>
              </a:spcAft>
              <a:buNone/>
            </a:pPr>
            <a:r>
              <a:rPr lang="en" sz="4000"/>
              <a:t>Project 1 - DNA</a:t>
            </a:r>
            <a:endParaRPr sz="4000"/>
          </a:p>
        </p:txBody>
      </p:sp>
      <p:sp>
        <p:nvSpPr>
          <p:cNvPr id="57" name="Google Shape;57;p13"/>
          <p:cNvSpPr txBox="1"/>
          <p:nvPr/>
        </p:nvSpPr>
        <p:spPr>
          <a:xfrm>
            <a:off x="2436300" y="3240975"/>
            <a:ext cx="42714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2000">
                <a:solidFill>
                  <a:schemeClr val="dk2"/>
                </a:solidFill>
              </a:rPr>
              <a:t>UTAs:</a:t>
            </a:r>
            <a:endParaRPr sz="2000">
              <a:solidFill>
                <a:schemeClr val="dk2"/>
              </a:solidFill>
            </a:endParaRPr>
          </a:p>
          <a:p>
            <a:pPr indent="0" lvl="0" marL="0" rtl="0" algn="ctr">
              <a:spcBef>
                <a:spcPts val="0"/>
              </a:spcBef>
              <a:spcAft>
                <a:spcPts val="0"/>
              </a:spcAft>
              <a:buNone/>
            </a:pPr>
            <a:r>
              <a:rPr lang="en" sz="2000">
                <a:solidFill>
                  <a:schemeClr val="dk2"/>
                </a:solidFill>
              </a:rPr>
              <a:t>Leeza Andryushchenko</a:t>
            </a:r>
            <a:endParaRPr sz="2000">
              <a:solidFill>
                <a:schemeClr val="dk2"/>
              </a:solidFill>
            </a:endParaRPr>
          </a:p>
          <a:p>
            <a:pPr indent="0" lvl="0" marL="0" rtl="0" algn="ctr">
              <a:spcBef>
                <a:spcPts val="0"/>
              </a:spcBef>
              <a:spcAft>
                <a:spcPts val="0"/>
              </a:spcAft>
              <a:buNone/>
            </a:pPr>
            <a:r>
              <a:rPr lang="en" sz="2000">
                <a:solidFill>
                  <a:schemeClr val="dk2"/>
                </a:solidFill>
              </a:rPr>
              <a:t>Raka Primardika</a:t>
            </a:r>
            <a:endParaRPr sz="200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#5 → Searching</a:t>
            </a:r>
            <a:endParaRPr/>
          </a:p>
        </p:txBody>
      </p:sp>
      <p:sp>
        <p:nvSpPr>
          <p:cNvPr id="160" name="Google Shape;160;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Clr>
                <a:srgbClr val="38761D"/>
              </a:buClr>
              <a:buSzPts val="1800"/>
              <a:buChar char="●"/>
            </a:pPr>
            <a:r>
              <a:rPr lang="en">
                <a:solidFill>
                  <a:srgbClr val="38761D"/>
                </a:solidFill>
              </a:rPr>
              <a:t>Make sure Milestone #4 works properly.</a:t>
            </a:r>
            <a:endParaRPr>
              <a:solidFill>
                <a:srgbClr val="38761D"/>
              </a:solidFill>
            </a:endParaRPr>
          </a:p>
          <a:p>
            <a:pPr indent="-342900" lvl="0" marL="457200" rtl="0" algn="l">
              <a:spcBef>
                <a:spcPts val="0"/>
              </a:spcBef>
              <a:spcAft>
                <a:spcPts val="0"/>
              </a:spcAft>
              <a:buSzPts val="1800"/>
              <a:buChar char="●"/>
            </a:pPr>
            <a:r>
              <a:rPr lang="en"/>
              <a:t>Once you have the </a:t>
            </a:r>
            <a:r>
              <a:rPr lang="en"/>
              <a:t>number</a:t>
            </a:r>
            <a:r>
              <a:rPr lang="en"/>
              <a:t> of STR </a:t>
            </a:r>
            <a:r>
              <a:rPr lang="en"/>
              <a:t>occurrences</a:t>
            </a:r>
            <a:r>
              <a:rPr lang="en"/>
              <a:t>, you want to search through the database for a person who has the same number.</a:t>
            </a:r>
            <a:endParaRPr/>
          </a:p>
          <a:p>
            <a:pPr indent="-342900" lvl="0" marL="457200" rtl="0" algn="l">
              <a:spcBef>
                <a:spcPts val="0"/>
              </a:spcBef>
              <a:spcAft>
                <a:spcPts val="0"/>
              </a:spcAft>
              <a:buSzPts val="1800"/>
              <a:buChar char="●"/>
            </a:pPr>
            <a:r>
              <a:rPr lang="en"/>
              <a:t>It is possible to have no matches.</a:t>
            </a:r>
            <a:endParaRPr/>
          </a:p>
          <a:p>
            <a:pPr indent="-342900" lvl="0" marL="457200" rtl="0" algn="l">
              <a:spcBef>
                <a:spcPts val="0"/>
              </a:spcBef>
              <a:spcAft>
                <a:spcPts val="0"/>
              </a:spcAft>
              <a:buSzPts val="1800"/>
              <a:buChar char="●"/>
            </a:pPr>
            <a:r>
              <a:rPr lang="en"/>
              <a:t>Consider error/edge cases, and the messages:</a:t>
            </a:r>
            <a:endParaRPr/>
          </a:p>
          <a:p>
            <a:pPr indent="-317500" lvl="1" marL="914400" rtl="0" algn="l">
              <a:spcBef>
                <a:spcPts val="0"/>
              </a:spcBef>
              <a:spcAft>
                <a:spcPts val="0"/>
              </a:spcAft>
              <a:buSzPts val="1400"/>
              <a:buChar char="○"/>
            </a:pPr>
            <a:r>
              <a:rPr lang="en"/>
              <a:t>Database not loaded → </a:t>
            </a:r>
            <a:r>
              <a:rPr lang="en">
                <a:solidFill>
                  <a:srgbClr val="00FF00"/>
                </a:solidFill>
                <a:highlight>
                  <a:schemeClr val="dk1"/>
                </a:highlight>
                <a:latin typeface="Ubuntu Mono"/>
                <a:ea typeface="Ubuntu Mono"/>
                <a:cs typeface="Ubuntu Mono"/>
                <a:sym typeface="Ubuntu Mono"/>
              </a:rPr>
              <a:t>No database loaded</a:t>
            </a:r>
            <a:endParaRPr sz="800"/>
          </a:p>
          <a:p>
            <a:pPr indent="-317500" lvl="1" marL="914400" rtl="0" algn="l">
              <a:spcBef>
                <a:spcPts val="0"/>
              </a:spcBef>
              <a:spcAft>
                <a:spcPts val="0"/>
              </a:spcAft>
              <a:buSzPts val="1400"/>
              <a:buChar char="○"/>
            </a:pPr>
            <a:r>
              <a:rPr lang="en"/>
              <a:t>DNA not loaded → </a:t>
            </a:r>
            <a:r>
              <a:rPr lang="en">
                <a:solidFill>
                  <a:srgbClr val="00FF00"/>
                </a:solidFill>
                <a:highlight>
                  <a:schemeClr val="dk1"/>
                </a:highlight>
                <a:latin typeface="Ubuntu Mono"/>
                <a:ea typeface="Ubuntu Mono"/>
                <a:cs typeface="Ubuntu Mono"/>
                <a:sym typeface="Ubuntu Mono"/>
              </a:rPr>
              <a:t>No DNA loaded</a:t>
            </a:r>
            <a:endParaRPr/>
          </a:p>
          <a:p>
            <a:pPr indent="-317500" lvl="1" marL="914400" rtl="0" algn="l">
              <a:spcBef>
                <a:spcPts val="0"/>
              </a:spcBef>
              <a:spcAft>
                <a:spcPts val="0"/>
              </a:spcAft>
              <a:buSzPts val="1400"/>
              <a:buChar char="○"/>
            </a:pPr>
            <a:r>
              <a:rPr lang="en"/>
              <a:t>Both not loaded → </a:t>
            </a:r>
            <a:r>
              <a:rPr lang="en">
                <a:solidFill>
                  <a:srgbClr val="00FF00"/>
                </a:solidFill>
                <a:highlight>
                  <a:schemeClr val="dk1"/>
                </a:highlight>
                <a:latin typeface="Ubuntu Mono"/>
                <a:ea typeface="Ubuntu Mono"/>
                <a:cs typeface="Ubuntu Mono"/>
                <a:sym typeface="Ubuntu Mono"/>
              </a:rPr>
              <a:t>No DNA processed</a:t>
            </a:r>
            <a:endParaRPr/>
          </a:p>
          <a:p>
            <a:pPr indent="-317500" lvl="1" marL="914400" rtl="0" algn="l">
              <a:spcBef>
                <a:spcPts val="0"/>
              </a:spcBef>
              <a:spcAft>
                <a:spcPts val="0"/>
              </a:spcAft>
              <a:buSzPts val="1400"/>
              <a:buChar char="○"/>
            </a:pPr>
            <a:r>
              <a:rPr lang="en"/>
              <a:t>Match not found → </a:t>
            </a:r>
            <a:r>
              <a:rPr lang="en">
                <a:solidFill>
                  <a:srgbClr val="00FF00"/>
                </a:solidFill>
                <a:highlight>
                  <a:schemeClr val="dk1"/>
                </a:highlight>
                <a:latin typeface="Ubuntu Mono"/>
                <a:ea typeface="Ubuntu Mono"/>
                <a:cs typeface="Ubuntu Mono"/>
                <a:sym typeface="Ubuntu Mono"/>
              </a:rPr>
              <a:t>Not found in database</a:t>
            </a:r>
            <a:endParaRPr/>
          </a:p>
        </p:txBody>
      </p:sp>
      <p:sp>
        <p:nvSpPr>
          <p:cNvPr id="161" name="Google Shape;161;p22"/>
          <p:cNvSpPr/>
          <p:nvPr/>
        </p:nvSpPr>
        <p:spPr>
          <a:xfrm>
            <a:off x="7956600" y="356700"/>
            <a:ext cx="950100" cy="646500"/>
          </a:xfrm>
          <a:prstGeom prst="roundRect">
            <a:avLst>
              <a:gd fmla="val 16667" name="adj"/>
            </a:avLst>
          </a:prstGeom>
          <a:solidFill>
            <a:srgbClr val="E6913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3</a:t>
            </a:r>
            <a:r>
              <a:rPr b="1" lang="en" sz="2100"/>
              <a:t>/5</a:t>
            </a:r>
            <a:endParaRPr b="1" sz="2100"/>
          </a:p>
        </p:txBody>
      </p:sp>
      <p:sp>
        <p:nvSpPr>
          <p:cNvPr id="162" name="Google Shape;162;p22"/>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#6 → Creative Component</a:t>
            </a:r>
            <a:endParaRPr/>
          </a:p>
        </p:txBody>
      </p:sp>
      <p:sp>
        <p:nvSpPr>
          <p:cNvPr id="168" name="Google Shape;168;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Add your own command</a:t>
            </a:r>
            <a:endParaRPr/>
          </a:p>
          <a:p>
            <a:pPr indent="-342900" lvl="0" marL="457200" rtl="0" algn="l">
              <a:spcBef>
                <a:spcPts val="0"/>
              </a:spcBef>
              <a:spcAft>
                <a:spcPts val="0"/>
              </a:spcAft>
              <a:buSzPts val="1800"/>
              <a:buChar char="●"/>
            </a:pPr>
            <a:r>
              <a:rPr lang="en"/>
              <a:t>Ideas:</a:t>
            </a:r>
            <a:endParaRPr/>
          </a:p>
          <a:p>
            <a:pPr indent="-317500" lvl="1" marL="914400" rtl="0" algn="l">
              <a:spcBef>
                <a:spcPts val="0"/>
              </a:spcBef>
              <a:spcAft>
                <a:spcPts val="0"/>
              </a:spcAft>
              <a:buSzPts val="1400"/>
              <a:buChar char="○"/>
            </a:pPr>
            <a:r>
              <a:rPr lang="en"/>
              <a:t>Command to test multiple functions of the program</a:t>
            </a:r>
            <a:endParaRPr/>
          </a:p>
          <a:p>
            <a:pPr indent="-317500" lvl="1" marL="914400" rtl="0" algn="l">
              <a:spcBef>
                <a:spcPts val="0"/>
              </a:spcBef>
              <a:spcAft>
                <a:spcPts val="0"/>
              </a:spcAft>
              <a:buSzPts val="1400"/>
              <a:buChar char="○"/>
            </a:pPr>
            <a:r>
              <a:rPr lang="en"/>
              <a:t>Command to count </a:t>
            </a:r>
            <a:r>
              <a:rPr b="1" lang="en"/>
              <a:t>all </a:t>
            </a:r>
            <a:r>
              <a:rPr lang="en"/>
              <a:t>STR occurrences, not just the longest one</a:t>
            </a:r>
            <a:endParaRPr/>
          </a:p>
          <a:p>
            <a:pPr indent="-317500" lvl="1" marL="914400" rtl="0" algn="l">
              <a:spcBef>
                <a:spcPts val="0"/>
              </a:spcBef>
              <a:spcAft>
                <a:spcPts val="0"/>
              </a:spcAft>
              <a:buSzPts val="1400"/>
              <a:buChar char="○"/>
            </a:pPr>
            <a:r>
              <a:rPr lang="en"/>
              <a:t>Command to identify multiple DNA files at once</a:t>
            </a:r>
            <a:endParaRPr/>
          </a:p>
          <a:p>
            <a:pPr indent="-342900" lvl="0" marL="457200" rtl="0" algn="l">
              <a:spcBef>
                <a:spcPts val="0"/>
              </a:spcBef>
              <a:spcAft>
                <a:spcPts val="0"/>
              </a:spcAft>
              <a:buSzPts val="1800"/>
              <a:buChar char="●"/>
            </a:pPr>
            <a:r>
              <a:rPr b="1" lang="en"/>
              <a:t>Think of something on your own</a:t>
            </a:r>
            <a:r>
              <a:rPr lang="en"/>
              <a:t>.</a:t>
            </a:r>
            <a:endParaRPr/>
          </a:p>
          <a:p>
            <a:pPr indent="-342900" lvl="0" marL="457200" rtl="0" algn="l">
              <a:spcBef>
                <a:spcPts val="0"/>
              </a:spcBef>
              <a:spcAft>
                <a:spcPts val="0"/>
              </a:spcAft>
              <a:buSzPts val="1800"/>
              <a:buChar char="●"/>
            </a:pPr>
            <a:r>
              <a:rPr lang="en"/>
              <a:t>Add comment at the top of your code to show how to use your command</a:t>
            </a:r>
            <a:endParaRPr/>
          </a:p>
          <a:p>
            <a:pPr indent="-342900" lvl="0" marL="457200" rtl="0" algn="l">
              <a:spcBef>
                <a:spcPts val="0"/>
              </a:spcBef>
              <a:spcAft>
                <a:spcPts val="0"/>
              </a:spcAft>
              <a:buSzPts val="1800"/>
              <a:buChar char="●"/>
            </a:pPr>
            <a:r>
              <a:rPr lang="en"/>
              <a:t>Don’t make a command that just outputs this.</a:t>
            </a:r>
            <a:endParaRPr/>
          </a:p>
        </p:txBody>
      </p:sp>
      <p:sp>
        <p:nvSpPr>
          <p:cNvPr id="169" name="Google Shape;169;p23"/>
          <p:cNvSpPr/>
          <p:nvPr/>
        </p:nvSpPr>
        <p:spPr>
          <a:xfrm>
            <a:off x="7956600" y="356700"/>
            <a:ext cx="950100" cy="646500"/>
          </a:xfrm>
          <a:prstGeom prst="roundRect">
            <a:avLst>
              <a:gd fmla="val 16667" name="adj"/>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a:t>
            </a:r>
            <a:r>
              <a:rPr b="1" lang="en" sz="2100"/>
              <a:t>/5</a:t>
            </a:r>
            <a:endParaRPr b="1" sz="2100"/>
          </a:p>
        </p:txBody>
      </p:sp>
      <p:sp>
        <p:nvSpPr>
          <p:cNvPr id="170" name="Google Shape;170;p23"/>
          <p:cNvSpPr txBox="1"/>
          <p:nvPr/>
        </p:nvSpPr>
        <p:spPr>
          <a:xfrm>
            <a:off x="5799600" y="3801125"/>
            <a:ext cx="3032700" cy="1102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200">
                <a:solidFill>
                  <a:srgbClr val="00FF00"/>
                </a:solidFill>
                <a:highlight>
                  <a:schemeClr val="dk1"/>
                </a:highlight>
                <a:latin typeface="Ubuntu Mono"/>
                <a:ea typeface="Ubuntu Mono"/>
                <a:cs typeface="Ubuntu Mono"/>
                <a:sym typeface="Ubuntu Mono"/>
              </a:rPr>
              <a:t>Never gonna give you up</a:t>
            </a:r>
            <a:endParaRPr sz="1200">
              <a:solidFill>
                <a:srgbClr val="00FF00"/>
              </a:solidFill>
              <a:highlight>
                <a:schemeClr val="dk1"/>
              </a:highlight>
              <a:latin typeface="Ubuntu Mono"/>
              <a:ea typeface="Ubuntu Mono"/>
              <a:cs typeface="Ubuntu Mono"/>
              <a:sym typeface="Ubuntu Mono"/>
            </a:endParaRPr>
          </a:p>
          <a:p>
            <a:pPr indent="0" lvl="0" marL="0" rtl="0" algn="l">
              <a:lnSpc>
                <a:spcPct val="115000"/>
              </a:lnSpc>
              <a:spcBef>
                <a:spcPts val="1200"/>
              </a:spcBef>
              <a:spcAft>
                <a:spcPts val="0"/>
              </a:spcAft>
              <a:buNone/>
            </a:pPr>
            <a:r>
              <a:rPr lang="en" sz="1200">
                <a:solidFill>
                  <a:srgbClr val="00FF00"/>
                </a:solidFill>
                <a:highlight>
                  <a:schemeClr val="dk1"/>
                </a:highlight>
                <a:latin typeface="Ubuntu Mono"/>
                <a:ea typeface="Ubuntu Mono"/>
                <a:cs typeface="Ubuntu Mono"/>
                <a:sym typeface="Ubuntu Mono"/>
              </a:rPr>
              <a:t>Never gonna let you down</a:t>
            </a:r>
            <a:endParaRPr sz="1200">
              <a:solidFill>
                <a:srgbClr val="00FF00"/>
              </a:solidFill>
              <a:highlight>
                <a:schemeClr val="dk1"/>
              </a:highlight>
              <a:latin typeface="Ubuntu Mono"/>
              <a:ea typeface="Ubuntu Mono"/>
              <a:cs typeface="Ubuntu Mono"/>
              <a:sym typeface="Ubuntu Mono"/>
            </a:endParaRPr>
          </a:p>
          <a:p>
            <a:pPr indent="0" lvl="0" marL="0" rtl="0" algn="l">
              <a:lnSpc>
                <a:spcPct val="115000"/>
              </a:lnSpc>
              <a:spcBef>
                <a:spcPts val="1200"/>
              </a:spcBef>
              <a:spcAft>
                <a:spcPts val="1200"/>
              </a:spcAft>
              <a:buNone/>
            </a:pPr>
            <a:r>
              <a:rPr lang="en" sz="1200">
                <a:solidFill>
                  <a:srgbClr val="00FF00"/>
                </a:solidFill>
                <a:highlight>
                  <a:schemeClr val="dk1"/>
                </a:highlight>
                <a:latin typeface="Ubuntu Mono"/>
                <a:ea typeface="Ubuntu Mono"/>
                <a:cs typeface="Ubuntu Mono"/>
                <a:sym typeface="Ubuntu Mono"/>
              </a:rPr>
              <a:t>Never gonna run around and desert you</a:t>
            </a:r>
            <a:endParaRPr sz="1200">
              <a:solidFill>
                <a:srgbClr val="00FF00"/>
              </a:solidFill>
              <a:highlight>
                <a:schemeClr val="dk1"/>
              </a:highlight>
              <a:latin typeface="Ubuntu Mono"/>
              <a:ea typeface="Ubuntu Mono"/>
              <a:cs typeface="Ubuntu Mono"/>
              <a:sym typeface="Ubuntu Mono"/>
            </a:endParaRPr>
          </a:p>
        </p:txBody>
      </p:sp>
      <p:sp>
        <p:nvSpPr>
          <p:cNvPr id="171" name="Google Shape;171;p23"/>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
        <p:nvSpPr>
          <p:cNvPr id="172" name="Google Shape;172;p23"/>
          <p:cNvSpPr/>
          <p:nvPr/>
        </p:nvSpPr>
        <p:spPr>
          <a:xfrm rot="3162583">
            <a:off x="5037415" y="3838705"/>
            <a:ext cx="809602" cy="197585"/>
          </a:xfrm>
          <a:prstGeom prst="rightArrow">
            <a:avLst>
              <a:gd fmla="val 25031" name="adj1"/>
              <a:gd fmla="val 138428"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Ourvector Analysis</a:t>
            </a:r>
            <a:endParaRPr/>
          </a:p>
        </p:txBody>
      </p:sp>
      <p:sp>
        <p:nvSpPr>
          <p:cNvPr id="178" name="Google Shape;178;p24"/>
          <p:cNvSpPr txBox="1"/>
          <p:nvPr>
            <p:ph idx="1" type="body"/>
          </p:nvPr>
        </p:nvSpPr>
        <p:spPr>
          <a:xfrm>
            <a:off x="311700" y="1152475"/>
            <a:ext cx="4260300" cy="365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After you are done with the project AND your code passes all tests, it is time to work on your ourvector analysis! In ourvector class source code you will find the following piece of code </a:t>
            </a:r>
            <a:r>
              <a:rPr lang="en" sz="1000"/>
              <a:t>(Line 504)</a:t>
            </a:r>
            <a:endParaRPr sz="1000"/>
          </a:p>
          <a:p>
            <a:pPr indent="0" lvl="0" marL="0" rtl="0" algn="l">
              <a:spcBef>
                <a:spcPts val="1200"/>
              </a:spcBef>
              <a:spcAft>
                <a:spcPts val="1200"/>
              </a:spcAft>
              <a:buNone/>
            </a:pPr>
            <a:r>
              <a:rPr lang="en"/>
              <a:t>Uncomment it! This function will provide you with memory use statistics of your code. The main goal of this part of the project is for you to “justify” or simply </a:t>
            </a:r>
            <a:r>
              <a:rPr lang="en"/>
              <a:t>explain every number in that statistics</a:t>
            </a:r>
            <a:endParaRPr/>
          </a:p>
        </p:txBody>
      </p:sp>
      <p:cxnSp>
        <p:nvCxnSpPr>
          <p:cNvPr id="179" name="Google Shape;179;p24"/>
          <p:cNvCxnSpPr/>
          <p:nvPr/>
        </p:nvCxnSpPr>
        <p:spPr>
          <a:xfrm flipH="1" rot="10800000">
            <a:off x="4056000" y="1294225"/>
            <a:ext cx="1186200" cy="1260900"/>
          </a:xfrm>
          <a:prstGeom prst="straightConnector1">
            <a:avLst/>
          </a:prstGeom>
          <a:noFill/>
          <a:ln cap="flat" cmpd="sng" w="38100">
            <a:solidFill>
              <a:srgbClr val="FF0000"/>
            </a:solidFill>
            <a:prstDash val="solid"/>
            <a:round/>
            <a:headEnd len="med" w="med" type="none"/>
            <a:tailEnd len="med" w="med" type="triangle"/>
          </a:ln>
        </p:spPr>
      </p:cxnSp>
      <p:pic>
        <p:nvPicPr>
          <p:cNvPr id="180" name="Google Shape;180;p24"/>
          <p:cNvPicPr preferRelativeResize="0"/>
          <p:nvPr/>
        </p:nvPicPr>
        <p:blipFill>
          <a:blip r:embed="rId3">
            <a:alphaModFix/>
          </a:blip>
          <a:stretch>
            <a:fillRect/>
          </a:stretch>
        </p:blipFill>
        <p:spPr>
          <a:xfrm>
            <a:off x="4679850" y="478225"/>
            <a:ext cx="4586249" cy="799375"/>
          </a:xfrm>
          <a:prstGeom prst="rect">
            <a:avLst/>
          </a:prstGeom>
          <a:noFill/>
          <a:ln>
            <a:noFill/>
          </a:ln>
        </p:spPr>
      </p:pic>
      <p:pic>
        <p:nvPicPr>
          <p:cNvPr id="181" name="Google Shape;181;p24"/>
          <p:cNvPicPr preferRelativeResize="0"/>
          <p:nvPr/>
        </p:nvPicPr>
        <p:blipFill>
          <a:blip r:embed="rId4">
            <a:alphaModFix/>
          </a:blip>
          <a:stretch>
            <a:fillRect/>
          </a:stretch>
        </p:blipFill>
        <p:spPr>
          <a:xfrm>
            <a:off x="4679850" y="2571750"/>
            <a:ext cx="4267200" cy="149677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Ourvector Analysis</a:t>
            </a:r>
            <a:endParaRPr/>
          </a:p>
        </p:txBody>
      </p:sp>
      <p:sp>
        <p:nvSpPr>
          <p:cNvPr id="187" name="Google Shape;187;p25"/>
          <p:cNvSpPr txBox="1"/>
          <p:nvPr>
            <p:ph idx="1" type="body"/>
          </p:nvPr>
        </p:nvSpPr>
        <p:spPr>
          <a:xfrm>
            <a:off x="311700" y="1152475"/>
            <a:ext cx="4043700" cy="3659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To receive a full statistics report, make sure you run each command once (ONLY once).</a:t>
            </a:r>
            <a:endParaRPr/>
          </a:p>
          <a:p>
            <a:pPr indent="0" lvl="0" marL="0" rtl="0" algn="l">
              <a:spcBef>
                <a:spcPts val="1200"/>
              </a:spcBef>
              <a:spcAft>
                <a:spcPts val="1200"/>
              </a:spcAft>
              <a:buNone/>
            </a:pPr>
            <a:r>
              <a:rPr lang="en"/>
              <a:t>In 250 words or less, go over each of the 3 numbers you receive and explain them. You will have to refer to your code again to see where vectors are created and how many elements were inserted (this may take time so make some tea!)</a:t>
            </a:r>
            <a:endParaRPr/>
          </a:p>
        </p:txBody>
      </p:sp>
      <p:pic>
        <p:nvPicPr>
          <p:cNvPr id="188" name="Google Shape;188;p25"/>
          <p:cNvPicPr preferRelativeResize="0"/>
          <p:nvPr/>
        </p:nvPicPr>
        <p:blipFill>
          <a:blip r:embed="rId3">
            <a:alphaModFix/>
          </a:blip>
          <a:stretch>
            <a:fillRect/>
          </a:stretch>
        </p:blipFill>
        <p:spPr>
          <a:xfrm>
            <a:off x="4572000" y="1147613"/>
            <a:ext cx="4267203" cy="28482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sp>
        <p:nvSpPr>
          <p:cNvPr id="193" name="Google Shape;193;p26"/>
          <p:cNvSpPr txBox="1"/>
          <p:nvPr>
            <p:ph type="title"/>
          </p:nvPr>
        </p:nvSpPr>
        <p:spPr>
          <a:xfrm>
            <a:off x="311700" y="969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Suggested Timeline</a:t>
            </a:r>
            <a:endParaRPr/>
          </a:p>
        </p:txBody>
      </p:sp>
      <p:sp>
        <p:nvSpPr>
          <p:cNvPr id="194" name="Google Shape;194;p26"/>
          <p:cNvSpPr/>
          <p:nvPr/>
        </p:nvSpPr>
        <p:spPr>
          <a:xfrm>
            <a:off x="156300"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8761D"/>
                </a:solidFill>
              </a:rPr>
              <a:t>Jumpstart</a:t>
            </a:r>
            <a:endParaRPr b="1">
              <a:solidFill>
                <a:srgbClr val="38761D"/>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t>Read Project PDF</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M0</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Plan M1</a:t>
            </a:r>
            <a:endParaRPr/>
          </a:p>
        </p:txBody>
      </p:sp>
      <p:sp>
        <p:nvSpPr>
          <p:cNvPr id="195" name="Google Shape;195;p26"/>
          <p:cNvSpPr/>
          <p:nvPr/>
        </p:nvSpPr>
        <p:spPr>
          <a:xfrm>
            <a:off x="4575486"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M3</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Plan M4</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M4</a:t>
            </a:r>
            <a:endParaRPr/>
          </a:p>
        </p:txBody>
      </p:sp>
      <p:sp>
        <p:nvSpPr>
          <p:cNvPr id="196" name="Google Shape;196;p26"/>
          <p:cNvSpPr/>
          <p:nvPr/>
        </p:nvSpPr>
        <p:spPr>
          <a:xfrm>
            <a:off x="3470689"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Start M3</a:t>
            </a:r>
            <a:endParaRPr/>
          </a:p>
        </p:txBody>
      </p:sp>
      <p:sp>
        <p:nvSpPr>
          <p:cNvPr id="197" name="Google Shape;197;p26"/>
          <p:cNvSpPr/>
          <p:nvPr/>
        </p:nvSpPr>
        <p:spPr>
          <a:xfrm>
            <a:off x="1261096"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Start M1</a:t>
            </a:r>
            <a:endParaRPr/>
          </a:p>
        </p:txBody>
      </p:sp>
      <p:sp>
        <p:nvSpPr>
          <p:cNvPr id="198" name="Google Shape;198;p26"/>
          <p:cNvSpPr/>
          <p:nvPr/>
        </p:nvSpPr>
        <p:spPr>
          <a:xfrm>
            <a:off x="2365893"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M1</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Finish M2</a:t>
            </a:r>
            <a:endParaRPr/>
          </a:p>
        </p:txBody>
      </p:sp>
      <p:sp>
        <p:nvSpPr>
          <p:cNvPr id="199" name="Google Shape;199;p26"/>
          <p:cNvSpPr/>
          <p:nvPr/>
        </p:nvSpPr>
        <p:spPr>
          <a:xfrm>
            <a:off x="5680282"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M4</a:t>
            </a:r>
            <a:endParaRPr/>
          </a:p>
        </p:txBody>
      </p:sp>
      <p:sp>
        <p:nvSpPr>
          <p:cNvPr id="200" name="Google Shape;200;p26"/>
          <p:cNvSpPr/>
          <p:nvPr/>
        </p:nvSpPr>
        <p:spPr>
          <a:xfrm>
            <a:off x="7889875"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M6</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Write ourvector analysis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Review code for style points</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solidFill>
                  <a:srgbClr val="38761D"/>
                </a:solidFill>
              </a:rPr>
              <a:t>Submit for EC</a:t>
            </a:r>
            <a:endParaRPr b="1">
              <a:solidFill>
                <a:srgbClr val="38761D"/>
              </a:solidFill>
            </a:endParaRPr>
          </a:p>
        </p:txBody>
      </p:sp>
      <p:sp>
        <p:nvSpPr>
          <p:cNvPr id="201" name="Google Shape;201;p26"/>
          <p:cNvSpPr/>
          <p:nvPr/>
        </p:nvSpPr>
        <p:spPr>
          <a:xfrm>
            <a:off x="6785079"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M5</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M6</a:t>
            </a:r>
            <a:endParaRPr/>
          </a:p>
        </p:txBody>
      </p:sp>
      <p:sp>
        <p:nvSpPr>
          <p:cNvPr id="202" name="Google Shape;202;p26"/>
          <p:cNvSpPr/>
          <p:nvPr/>
        </p:nvSpPr>
        <p:spPr>
          <a:xfrm>
            <a:off x="220250" y="802850"/>
            <a:ext cx="966300" cy="412200"/>
          </a:xfrm>
          <a:prstGeom prst="roundRect">
            <a:avLst>
              <a:gd fmla="val 16667"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Wed, 25/8</a:t>
            </a:r>
            <a:endParaRPr sz="1200"/>
          </a:p>
        </p:txBody>
      </p:sp>
      <p:sp>
        <p:nvSpPr>
          <p:cNvPr id="203" name="Google Shape;203;p26"/>
          <p:cNvSpPr/>
          <p:nvPr/>
        </p:nvSpPr>
        <p:spPr>
          <a:xfrm>
            <a:off x="1330400" y="802850"/>
            <a:ext cx="966300" cy="4122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Thu, 26/8</a:t>
            </a:r>
            <a:endParaRPr sz="1200"/>
          </a:p>
        </p:txBody>
      </p:sp>
      <p:sp>
        <p:nvSpPr>
          <p:cNvPr id="204" name="Google Shape;204;p26"/>
          <p:cNvSpPr/>
          <p:nvPr/>
        </p:nvSpPr>
        <p:spPr>
          <a:xfrm>
            <a:off x="2435200" y="802850"/>
            <a:ext cx="966300" cy="4122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Fri, 27/8</a:t>
            </a:r>
            <a:endParaRPr sz="1200"/>
          </a:p>
        </p:txBody>
      </p:sp>
      <p:sp>
        <p:nvSpPr>
          <p:cNvPr id="205" name="Google Shape;205;p26"/>
          <p:cNvSpPr/>
          <p:nvPr/>
        </p:nvSpPr>
        <p:spPr>
          <a:xfrm>
            <a:off x="3539988" y="802850"/>
            <a:ext cx="966300" cy="412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Sat, 28/8</a:t>
            </a:r>
            <a:endParaRPr sz="1200"/>
          </a:p>
        </p:txBody>
      </p:sp>
      <p:sp>
        <p:nvSpPr>
          <p:cNvPr id="206" name="Google Shape;206;p26"/>
          <p:cNvSpPr/>
          <p:nvPr/>
        </p:nvSpPr>
        <p:spPr>
          <a:xfrm>
            <a:off x="4644788" y="802850"/>
            <a:ext cx="966300" cy="412200"/>
          </a:xfrm>
          <a:prstGeom prst="roundRect">
            <a:avLst>
              <a:gd fmla="val 16667"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Sun, 29/8</a:t>
            </a:r>
            <a:endParaRPr sz="1200"/>
          </a:p>
        </p:txBody>
      </p:sp>
      <p:sp>
        <p:nvSpPr>
          <p:cNvPr id="207" name="Google Shape;207;p26"/>
          <p:cNvSpPr/>
          <p:nvPr/>
        </p:nvSpPr>
        <p:spPr>
          <a:xfrm>
            <a:off x="5749575" y="802850"/>
            <a:ext cx="966300" cy="412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Mon, 30/8</a:t>
            </a:r>
            <a:endParaRPr sz="1200"/>
          </a:p>
        </p:txBody>
      </p:sp>
      <p:sp>
        <p:nvSpPr>
          <p:cNvPr id="208" name="Google Shape;208;p26"/>
          <p:cNvSpPr/>
          <p:nvPr/>
        </p:nvSpPr>
        <p:spPr>
          <a:xfrm>
            <a:off x="6854375" y="802850"/>
            <a:ext cx="966300" cy="412200"/>
          </a:xfrm>
          <a:prstGeom prst="roundRect">
            <a:avLst>
              <a:gd fmla="val 16667" name="adj"/>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Tue, 31/8</a:t>
            </a:r>
            <a:endParaRPr sz="1200"/>
          </a:p>
        </p:txBody>
      </p:sp>
      <p:sp>
        <p:nvSpPr>
          <p:cNvPr id="209" name="Google Shape;209;p26"/>
          <p:cNvSpPr/>
          <p:nvPr/>
        </p:nvSpPr>
        <p:spPr>
          <a:xfrm>
            <a:off x="7959175" y="802850"/>
            <a:ext cx="966300" cy="4122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Wed, 01/9</a:t>
            </a:r>
            <a:endParaRPr sz="1200"/>
          </a:p>
        </p:txBody>
      </p:sp>
      <p:sp>
        <p:nvSpPr>
          <p:cNvPr id="210" name="Google Shape;210;p26"/>
          <p:cNvSpPr/>
          <p:nvPr/>
        </p:nvSpPr>
        <p:spPr>
          <a:xfrm>
            <a:off x="1330400"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211" name="Google Shape;211;p26"/>
          <p:cNvSpPr/>
          <p:nvPr/>
        </p:nvSpPr>
        <p:spPr>
          <a:xfrm>
            <a:off x="2435204"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212" name="Google Shape;212;p26"/>
          <p:cNvSpPr/>
          <p:nvPr/>
        </p:nvSpPr>
        <p:spPr>
          <a:xfrm>
            <a:off x="3539996"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213" name="Google Shape;213;p26"/>
          <p:cNvSpPr/>
          <p:nvPr/>
        </p:nvSpPr>
        <p:spPr>
          <a:xfrm>
            <a:off x="4644800"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214" name="Google Shape;214;p26"/>
          <p:cNvSpPr/>
          <p:nvPr/>
        </p:nvSpPr>
        <p:spPr>
          <a:xfrm>
            <a:off x="225600" y="4515849"/>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15" name="Google Shape;215;p26"/>
          <p:cNvSpPr/>
          <p:nvPr/>
        </p:nvSpPr>
        <p:spPr>
          <a:xfrm>
            <a:off x="1330400" y="4036125"/>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16" name="Google Shape;216;p26"/>
          <p:cNvSpPr/>
          <p:nvPr/>
        </p:nvSpPr>
        <p:spPr>
          <a:xfrm>
            <a:off x="2435200" y="4036125"/>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17" name="Google Shape;217;p26"/>
          <p:cNvSpPr/>
          <p:nvPr/>
        </p:nvSpPr>
        <p:spPr>
          <a:xfrm>
            <a:off x="1330400" y="3416350"/>
            <a:ext cx="966300" cy="5727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10.30-noon</a:t>
            </a:r>
            <a:endParaRPr sz="900"/>
          </a:p>
          <a:p>
            <a:pPr indent="0" lvl="0" marL="0" rtl="0" algn="ctr">
              <a:spcBef>
                <a:spcPts val="0"/>
              </a:spcBef>
              <a:spcAft>
                <a:spcPts val="0"/>
              </a:spcAft>
              <a:buNone/>
            </a:pPr>
            <a:r>
              <a:rPr lang="en" sz="900"/>
              <a:t>1-2.30pm</a:t>
            </a:r>
            <a:endParaRPr sz="900"/>
          </a:p>
          <a:p>
            <a:pPr indent="0" lvl="0" marL="0" rtl="0" algn="ctr">
              <a:spcBef>
                <a:spcPts val="0"/>
              </a:spcBef>
              <a:spcAft>
                <a:spcPts val="0"/>
              </a:spcAft>
              <a:buNone/>
            </a:pPr>
            <a:r>
              <a:rPr lang="en" sz="900"/>
              <a:t>4.30-6pm</a:t>
            </a:r>
            <a:endParaRPr sz="900"/>
          </a:p>
        </p:txBody>
      </p:sp>
      <p:sp>
        <p:nvSpPr>
          <p:cNvPr id="218" name="Google Shape;218;p26"/>
          <p:cNvSpPr/>
          <p:nvPr/>
        </p:nvSpPr>
        <p:spPr>
          <a:xfrm>
            <a:off x="2435200" y="3678875"/>
            <a:ext cx="966300" cy="310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12-1.30pm</a:t>
            </a:r>
            <a:endParaRPr sz="900"/>
          </a:p>
        </p:txBody>
      </p:sp>
      <p:sp>
        <p:nvSpPr>
          <p:cNvPr id="219" name="Google Shape;219;p26"/>
          <p:cNvSpPr/>
          <p:nvPr/>
        </p:nvSpPr>
        <p:spPr>
          <a:xfrm>
            <a:off x="68543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20" name="Google Shape;220;p26"/>
          <p:cNvSpPr/>
          <p:nvPr/>
        </p:nvSpPr>
        <p:spPr>
          <a:xfrm>
            <a:off x="57495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21" name="Google Shape;221;p26"/>
          <p:cNvSpPr/>
          <p:nvPr/>
        </p:nvSpPr>
        <p:spPr>
          <a:xfrm>
            <a:off x="79591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222" name="Google Shape;222;p26"/>
          <p:cNvSpPr/>
          <p:nvPr/>
        </p:nvSpPr>
        <p:spPr>
          <a:xfrm>
            <a:off x="5749575" y="4036125"/>
            <a:ext cx="966300" cy="4326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11.30-1pm</a:t>
            </a:r>
            <a:endParaRPr sz="900"/>
          </a:p>
          <a:p>
            <a:pPr indent="0" lvl="0" marL="0" rtl="0" algn="ctr">
              <a:spcBef>
                <a:spcPts val="0"/>
              </a:spcBef>
              <a:spcAft>
                <a:spcPts val="0"/>
              </a:spcAft>
              <a:buNone/>
            </a:pPr>
            <a:r>
              <a:rPr lang="en" sz="900"/>
              <a:t>2-3.30pm</a:t>
            </a:r>
            <a:endParaRPr sz="900"/>
          </a:p>
        </p:txBody>
      </p:sp>
      <p:sp>
        <p:nvSpPr>
          <p:cNvPr id="223" name="Google Shape;223;p26"/>
          <p:cNvSpPr/>
          <p:nvPr/>
        </p:nvSpPr>
        <p:spPr>
          <a:xfrm>
            <a:off x="7959175" y="4158525"/>
            <a:ext cx="966300" cy="310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12-1.30pm</a:t>
            </a:r>
            <a:endParaRPr sz="9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Extra Credit Deadline</a:t>
            </a:r>
            <a:endParaRPr/>
          </a:p>
        </p:txBody>
      </p:sp>
      <p:sp>
        <p:nvSpPr>
          <p:cNvPr id="63" name="Google Shape;63;p14"/>
          <p:cNvSpPr txBox="1"/>
          <p:nvPr>
            <p:ph idx="1" type="body"/>
          </p:nvPr>
        </p:nvSpPr>
        <p:spPr>
          <a:xfrm>
            <a:off x="311700" y="11027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t>Wednesday, September 1st</a:t>
            </a:r>
            <a:r>
              <a:rPr lang="en"/>
              <a:t> for </a:t>
            </a:r>
            <a:r>
              <a:rPr lang="en">
                <a:solidFill>
                  <a:srgbClr val="FF0000"/>
                </a:solidFill>
              </a:rPr>
              <a:t>10% extra credit </a:t>
            </a:r>
            <a:r>
              <a:rPr lang="en"/>
              <a:t>(extra 10% applies to your grade, not the maximum total).</a:t>
            </a:r>
            <a:endParaRPr/>
          </a:p>
          <a:p>
            <a:pPr indent="-342900" lvl="0" marL="457200" rtl="0" algn="l">
              <a:spcBef>
                <a:spcPts val="1200"/>
              </a:spcBef>
              <a:spcAft>
                <a:spcPts val="0"/>
              </a:spcAft>
              <a:buSzPts val="1800"/>
              <a:buChar char="-"/>
            </a:pPr>
            <a:r>
              <a:rPr lang="en"/>
              <a:t>Must pass 100% of test cases</a:t>
            </a:r>
            <a:endParaRPr/>
          </a:p>
          <a:p>
            <a:pPr indent="0" lvl="0" marL="0" rtl="0" algn="l">
              <a:spcBef>
                <a:spcPts val="1200"/>
              </a:spcBef>
              <a:spcAft>
                <a:spcPts val="0"/>
              </a:spcAft>
              <a:buNone/>
            </a:pPr>
            <a:r>
              <a:rPr b="1" lang="en"/>
              <a:t>Sunday, September 5th</a:t>
            </a:r>
            <a:r>
              <a:rPr lang="en"/>
              <a:t> for regular deadline.</a:t>
            </a:r>
            <a:endParaRPr/>
          </a:p>
          <a:p>
            <a:pPr indent="-342900" lvl="0" marL="457200" rtl="0" algn="l">
              <a:spcBef>
                <a:spcPts val="1200"/>
              </a:spcBef>
              <a:spcAft>
                <a:spcPts val="0"/>
              </a:spcAft>
              <a:buSzPts val="1800"/>
              <a:buChar char="-"/>
            </a:pPr>
            <a:r>
              <a:rPr lang="en"/>
              <a:t>5 late days available throughout semester</a:t>
            </a:r>
            <a:endParaRPr/>
          </a:p>
          <a:p>
            <a:pPr indent="-342900" lvl="0" marL="457200" rtl="0" algn="l">
              <a:spcBef>
                <a:spcPts val="0"/>
              </a:spcBef>
              <a:spcAft>
                <a:spcPts val="0"/>
              </a:spcAft>
              <a:buSzPts val="1800"/>
              <a:buChar char="-"/>
            </a:pPr>
            <a:r>
              <a:rPr lang="en"/>
              <a:t>Not 5 for each project</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969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t>Suggested Timeline</a:t>
            </a:r>
            <a:endParaRPr/>
          </a:p>
        </p:txBody>
      </p:sp>
      <p:sp>
        <p:nvSpPr>
          <p:cNvPr id="69" name="Google Shape;69;p15"/>
          <p:cNvSpPr/>
          <p:nvPr/>
        </p:nvSpPr>
        <p:spPr>
          <a:xfrm>
            <a:off x="156300"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
                <a:solidFill>
                  <a:srgbClr val="38761D"/>
                </a:solidFill>
              </a:rPr>
              <a:t>Jumpstart</a:t>
            </a:r>
            <a:endParaRPr b="1">
              <a:solidFill>
                <a:srgbClr val="38761D"/>
              </a:solidFill>
            </a:endParaRPr>
          </a:p>
          <a:p>
            <a:pPr indent="0" lvl="0" marL="0" rtl="0" algn="ctr">
              <a:spcBef>
                <a:spcPts val="0"/>
              </a:spcBef>
              <a:spcAft>
                <a:spcPts val="0"/>
              </a:spcAft>
              <a:buNone/>
            </a:pPr>
            <a:r>
              <a:t/>
            </a:r>
            <a:endParaRPr/>
          </a:p>
          <a:p>
            <a:pPr indent="0" lvl="0" marL="0" rtl="0" algn="ctr">
              <a:spcBef>
                <a:spcPts val="0"/>
              </a:spcBef>
              <a:spcAft>
                <a:spcPts val="0"/>
              </a:spcAft>
              <a:buNone/>
            </a:pPr>
            <a:r>
              <a:rPr lang="en"/>
              <a:t>Read Project PDF</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M0</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Plan M1</a:t>
            </a:r>
            <a:endParaRPr/>
          </a:p>
        </p:txBody>
      </p:sp>
      <p:sp>
        <p:nvSpPr>
          <p:cNvPr id="70" name="Google Shape;70;p15"/>
          <p:cNvSpPr/>
          <p:nvPr/>
        </p:nvSpPr>
        <p:spPr>
          <a:xfrm>
            <a:off x="4575486"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M3</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Plan M4</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M4</a:t>
            </a:r>
            <a:endParaRPr/>
          </a:p>
        </p:txBody>
      </p:sp>
      <p:sp>
        <p:nvSpPr>
          <p:cNvPr id="71" name="Google Shape;71;p15"/>
          <p:cNvSpPr/>
          <p:nvPr/>
        </p:nvSpPr>
        <p:spPr>
          <a:xfrm>
            <a:off x="3470689"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Start M3</a:t>
            </a:r>
            <a:endParaRPr/>
          </a:p>
        </p:txBody>
      </p:sp>
      <p:sp>
        <p:nvSpPr>
          <p:cNvPr id="72" name="Google Shape;72;p15"/>
          <p:cNvSpPr/>
          <p:nvPr/>
        </p:nvSpPr>
        <p:spPr>
          <a:xfrm>
            <a:off x="1261096"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Start M1</a:t>
            </a:r>
            <a:endParaRPr/>
          </a:p>
        </p:txBody>
      </p:sp>
      <p:sp>
        <p:nvSpPr>
          <p:cNvPr id="73" name="Google Shape;73;p15"/>
          <p:cNvSpPr/>
          <p:nvPr/>
        </p:nvSpPr>
        <p:spPr>
          <a:xfrm>
            <a:off x="2365893"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M1</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Finish M2</a:t>
            </a:r>
            <a:endParaRPr/>
          </a:p>
        </p:txBody>
      </p:sp>
      <p:sp>
        <p:nvSpPr>
          <p:cNvPr id="74" name="Google Shape;74;p15"/>
          <p:cNvSpPr/>
          <p:nvPr/>
        </p:nvSpPr>
        <p:spPr>
          <a:xfrm>
            <a:off x="5680282"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M4</a:t>
            </a:r>
            <a:endParaRPr/>
          </a:p>
        </p:txBody>
      </p:sp>
      <p:sp>
        <p:nvSpPr>
          <p:cNvPr id="75" name="Google Shape;75;p15"/>
          <p:cNvSpPr/>
          <p:nvPr/>
        </p:nvSpPr>
        <p:spPr>
          <a:xfrm>
            <a:off x="7889875"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M6</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Write ourvector analysis</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Review code for style points</a:t>
            </a:r>
            <a:endParaRPr/>
          </a:p>
          <a:p>
            <a:pPr indent="0" lvl="0" marL="0" rtl="0" algn="ctr">
              <a:spcBef>
                <a:spcPts val="0"/>
              </a:spcBef>
              <a:spcAft>
                <a:spcPts val="0"/>
              </a:spcAft>
              <a:buNone/>
            </a:pPr>
            <a:r>
              <a:t/>
            </a:r>
            <a:endParaRPr/>
          </a:p>
          <a:p>
            <a:pPr indent="0" lvl="0" marL="0" rtl="0" algn="ctr">
              <a:spcBef>
                <a:spcPts val="0"/>
              </a:spcBef>
              <a:spcAft>
                <a:spcPts val="0"/>
              </a:spcAft>
              <a:buNone/>
            </a:pPr>
            <a:r>
              <a:rPr b="1" lang="en">
                <a:solidFill>
                  <a:srgbClr val="38761D"/>
                </a:solidFill>
              </a:rPr>
              <a:t>S</a:t>
            </a:r>
            <a:r>
              <a:rPr b="1" lang="en">
                <a:solidFill>
                  <a:srgbClr val="38761D"/>
                </a:solidFill>
              </a:rPr>
              <a:t>ubmit for EC</a:t>
            </a:r>
            <a:endParaRPr b="1">
              <a:solidFill>
                <a:srgbClr val="38761D"/>
              </a:solidFill>
            </a:endParaRPr>
          </a:p>
        </p:txBody>
      </p:sp>
      <p:sp>
        <p:nvSpPr>
          <p:cNvPr id="76" name="Google Shape;76;p15"/>
          <p:cNvSpPr/>
          <p:nvPr/>
        </p:nvSpPr>
        <p:spPr>
          <a:xfrm>
            <a:off x="6785079" y="1314975"/>
            <a:ext cx="1104900" cy="3694200"/>
          </a:xfrm>
          <a:prstGeom prst="rect">
            <a:avLst/>
          </a:prstGeom>
          <a:solidFill>
            <a:schemeClr val="lt2"/>
          </a:solidFill>
          <a:ln cap="flat" cmpd="sng" w="9525">
            <a:solidFill>
              <a:schemeClr val="dk2"/>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lang="en"/>
              <a:t>Finish M5</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Start M6</a:t>
            </a:r>
            <a:endParaRPr/>
          </a:p>
        </p:txBody>
      </p:sp>
      <p:sp>
        <p:nvSpPr>
          <p:cNvPr id="77" name="Google Shape;77;p15"/>
          <p:cNvSpPr/>
          <p:nvPr/>
        </p:nvSpPr>
        <p:spPr>
          <a:xfrm>
            <a:off x="220250" y="802850"/>
            <a:ext cx="966300" cy="412200"/>
          </a:xfrm>
          <a:prstGeom prst="roundRect">
            <a:avLst>
              <a:gd fmla="val 16667" name="adj"/>
            </a:avLst>
          </a:prstGeom>
          <a:solidFill>
            <a:srgbClr val="EA99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Wed, 25/8</a:t>
            </a:r>
            <a:endParaRPr sz="1200"/>
          </a:p>
        </p:txBody>
      </p:sp>
      <p:sp>
        <p:nvSpPr>
          <p:cNvPr id="78" name="Google Shape;78;p15"/>
          <p:cNvSpPr/>
          <p:nvPr/>
        </p:nvSpPr>
        <p:spPr>
          <a:xfrm>
            <a:off x="1330400" y="802850"/>
            <a:ext cx="966300" cy="412200"/>
          </a:xfrm>
          <a:prstGeom prst="roundRect">
            <a:avLst>
              <a:gd fmla="val 16667" name="adj"/>
            </a:avLst>
          </a:prstGeom>
          <a:solidFill>
            <a:srgbClr val="F9CB9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Thu, 26/8</a:t>
            </a:r>
            <a:endParaRPr sz="1200"/>
          </a:p>
        </p:txBody>
      </p:sp>
      <p:sp>
        <p:nvSpPr>
          <p:cNvPr id="79" name="Google Shape;79;p15"/>
          <p:cNvSpPr/>
          <p:nvPr/>
        </p:nvSpPr>
        <p:spPr>
          <a:xfrm>
            <a:off x="2435200" y="802850"/>
            <a:ext cx="966300" cy="412200"/>
          </a:xfrm>
          <a:prstGeom prst="roundRect">
            <a:avLst>
              <a:gd fmla="val 16667" name="adj"/>
            </a:avLst>
          </a:prstGeom>
          <a:solidFill>
            <a:srgbClr val="FFE59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Fri, 27/8</a:t>
            </a:r>
            <a:endParaRPr sz="1200"/>
          </a:p>
        </p:txBody>
      </p:sp>
      <p:sp>
        <p:nvSpPr>
          <p:cNvPr id="80" name="Google Shape;80;p15"/>
          <p:cNvSpPr/>
          <p:nvPr/>
        </p:nvSpPr>
        <p:spPr>
          <a:xfrm>
            <a:off x="3539988" y="802850"/>
            <a:ext cx="966300" cy="412200"/>
          </a:xfrm>
          <a:prstGeom prst="roundRect">
            <a:avLst>
              <a:gd fmla="val 16667" name="adj"/>
            </a:avLst>
          </a:prstGeom>
          <a:solidFill>
            <a:srgbClr val="B6D7A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Sat, 28/8</a:t>
            </a:r>
            <a:endParaRPr sz="1200"/>
          </a:p>
        </p:txBody>
      </p:sp>
      <p:sp>
        <p:nvSpPr>
          <p:cNvPr id="81" name="Google Shape;81;p15"/>
          <p:cNvSpPr/>
          <p:nvPr/>
        </p:nvSpPr>
        <p:spPr>
          <a:xfrm>
            <a:off x="4644788" y="802850"/>
            <a:ext cx="966300" cy="412200"/>
          </a:xfrm>
          <a:prstGeom prst="roundRect">
            <a:avLst>
              <a:gd fmla="val 16667" name="adj"/>
            </a:avLst>
          </a:prstGeom>
          <a:solidFill>
            <a:srgbClr val="A2C4C9"/>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Sun, 29/8</a:t>
            </a:r>
            <a:endParaRPr sz="1200"/>
          </a:p>
        </p:txBody>
      </p:sp>
      <p:sp>
        <p:nvSpPr>
          <p:cNvPr id="82" name="Google Shape;82;p15"/>
          <p:cNvSpPr/>
          <p:nvPr/>
        </p:nvSpPr>
        <p:spPr>
          <a:xfrm>
            <a:off x="5749575" y="802850"/>
            <a:ext cx="966300" cy="412200"/>
          </a:xfrm>
          <a:prstGeom prst="roundRect">
            <a:avLst>
              <a:gd fmla="val 16667" name="adj"/>
            </a:avLst>
          </a:prstGeom>
          <a:solidFill>
            <a:srgbClr val="A4C2F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Mon, 30/8</a:t>
            </a:r>
            <a:endParaRPr sz="1200"/>
          </a:p>
        </p:txBody>
      </p:sp>
      <p:sp>
        <p:nvSpPr>
          <p:cNvPr id="83" name="Google Shape;83;p15"/>
          <p:cNvSpPr/>
          <p:nvPr/>
        </p:nvSpPr>
        <p:spPr>
          <a:xfrm>
            <a:off x="6854375" y="802850"/>
            <a:ext cx="966300" cy="412200"/>
          </a:xfrm>
          <a:prstGeom prst="roundRect">
            <a:avLst>
              <a:gd fmla="val 16667" name="adj"/>
            </a:avLst>
          </a:prstGeom>
          <a:solidFill>
            <a:srgbClr val="9FC5E8"/>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Tue, 31/8</a:t>
            </a:r>
            <a:endParaRPr sz="1200"/>
          </a:p>
        </p:txBody>
      </p:sp>
      <p:sp>
        <p:nvSpPr>
          <p:cNvPr id="84" name="Google Shape;84;p15"/>
          <p:cNvSpPr/>
          <p:nvPr/>
        </p:nvSpPr>
        <p:spPr>
          <a:xfrm>
            <a:off x="7959175" y="802850"/>
            <a:ext cx="966300" cy="412200"/>
          </a:xfrm>
          <a:prstGeom prst="roundRect">
            <a:avLst>
              <a:gd fmla="val 16667" name="adj"/>
            </a:avLst>
          </a:prstGeom>
          <a:solidFill>
            <a:srgbClr val="B4A7D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t>Wed, 01/9</a:t>
            </a:r>
            <a:endParaRPr sz="1200"/>
          </a:p>
        </p:txBody>
      </p:sp>
      <p:sp>
        <p:nvSpPr>
          <p:cNvPr id="85" name="Google Shape;85;p15"/>
          <p:cNvSpPr/>
          <p:nvPr/>
        </p:nvSpPr>
        <p:spPr>
          <a:xfrm>
            <a:off x="1330400"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a:t>
            </a:r>
            <a:r>
              <a:rPr lang="en" sz="900"/>
              <a:t>Help Sessions</a:t>
            </a:r>
            <a:endParaRPr sz="900"/>
          </a:p>
          <a:p>
            <a:pPr indent="0" lvl="0" marL="0" rtl="0" algn="ctr">
              <a:spcBef>
                <a:spcPts val="0"/>
              </a:spcBef>
              <a:spcAft>
                <a:spcPts val="0"/>
              </a:spcAft>
              <a:buNone/>
            </a:pPr>
            <a:r>
              <a:rPr lang="en" sz="900"/>
              <a:t>7-11pm</a:t>
            </a:r>
            <a:endParaRPr sz="900"/>
          </a:p>
        </p:txBody>
      </p:sp>
      <p:sp>
        <p:nvSpPr>
          <p:cNvPr id="86" name="Google Shape;86;p15"/>
          <p:cNvSpPr/>
          <p:nvPr/>
        </p:nvSpPr>
        <p:spPr>
          <a:xfrm>
            <a:off x="2435204"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87" name="Google Shape;87;p15"/>
          <p:cNvSpPr/>
          <p:nvPr/>
        </p:nvSpPr>
        <p:spPr>
          <a:xfrm>
            <a:off x="3539996"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88" name="Google Shape;88;p15"/>
          <p:cNvSpPr/>
          <p:nvPr/>
        </p:nvSpPr>
        <p:spPr>
          <a:xfrm>
            <a:off x="4644800" y="4515849"/>
            <a:ext cx="966300" cy="432600"/>
          </a:xfrm>
          <a:prstGeom prst="roundRect">
            <a:avLst>
              <a:gd fmla="val 16667" name="adj"/>
            </a:avLst>
          </a:prstGeom>
          <a:solidFill>
            <a:srgbClr val="6FA8DC"/>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Online Help Sessions</a:t>
            </a:r>
            <a:endParaRPr sz="900"/>
          </a:p>
          <a:p>
            <a:pPr indent="0" lvl="0" marL="0" rtl="0" algn="ctr">
              <a:spcBef>
                <a:spcPts val="0"/>
              </a:spcBef>
              <a:spcAft>
                <a:spcPts val="0"/>
              </a:spcAft>
              <a:buNone/>
            </a:pPr>
            <a:r>
              <a:rPr lang="en" sz="900"/>
              <a:t>7-11pm</a:t>
            </a:r>
            <a:endParaRPr sz="900"/>
          </a:p>
        </p:txBody>
      </p:sp>
      <p:sp>
        <p:nvSpPr>
          <p:cNvPr id="89" name="Google Shape;89;p15"/>
          <p:cNvSpPr/>
          <p:nvPr/>
        </p:nvSpPr>
        <p:spPr>
          <a:xfrm>
            <a:off x="225600" y="4515849"/>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a:t>
            </a:r>
            <a:r>
              <a:rPr lang="en" sz="900"/>
              <a:t> Sessions</a:t>
            </a:r>
            <a:endParaRPr sz="900"/>
          </a:p>
          <a:p>
            <a:pPr indent="0" lvl="0" marL="0" rtl="0" algn="ctr">
              <a:spcBef>
                <a:spcPts val="0"/>
              </a:spcBef>
              <a:spcAft>
                <a:spcPts val="0"/>
              </a:spcAft>
              <a:buNone/>
            </a:pPr>
            <a:r>
              <a:rPr lang="en" sz="900"/>
              <a:t>3-6pm</a:t>
            </a:r>
            <a:endParaRPr sz="900"/>
          </a:p>
        </p:txBody>
      </p:sp>
      <p:sp>
        <p:nvSpPr>
          <p:cNvPr id="90" name="Google Shape;90;p15"/>
          <p:cNvSpPr/>
          <p:nvPr/>
        </p:nvSpPr>
        <p:spPr>
          <a:xfrm>
            <a:off x="1330400" y="4036125"/>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91" name="Google Shape;91;p15"/>
          <p:cNvSpPr/>
          <p:nvPr/>
        </p:nvSpPr>
        <p:spPr>
          <a:xfrm>
            <a:off x="2435200" y="4036125"/>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92" name="Google Shape;92;p15"/>
          <p:cNvSpPr/>
          <p:nvPr/>
        </p:nvSpPr>
        <p:spPr>
          <a:xfrm>
            <a:off x="1330400" y="3416350"/>
            <a:ext cx="966300" cy="5727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10.30-noon</a:t>
            </a:r>
            <a:endParaRPr sz="900"/>
          </a:p>
          <a:p>
            <a:pPr indent="0" lvl="0" marL="0" rtl="0" algn="ctr">
              <a:spcBef>
                <a:spcPts val="0"/>
              </a:spcBef>
              <a:spcAft>
                <a:spcPts val="0"/>
              </a:spcAft>
              <a:buNone/>
            </a:pPr>
            <a:r>
              <a:rPr lang="en" sz="900"/>
              <a:t>1-2.30pm</a:t>
            </a:r>
            <a:endParaRPr sz="900"/>
          </a:p>
          <a:p>
            <a:pPr indent="0" lvl="0" marL="0" rtl="0" algn="ctr">
              <a:spcBef>
                <a:spcPts val="0"/>
              </a:spcBef>
              <a:spcAft>
                <a:spcPts val="0"/>
              </a:spcAft>
              <a:buNone/>
            </a:pPr>
            <a:r>
              <a:rPr lang="en" sz="900"/>
              <a:t>4.30-6pm</a:t>
            </a:r>
            <a:endParaRPr sz="900"/>
          </a:p>
        </p:txBody>
      </p:sp>
      <p:sp>
        <p:nvSpPr>
          <p:cNvPr id="93" name="Google Shape;93;p15"/>
          <p:cNvSpPr/>
          <p:nvPr/>
        </p:nvSpPr>
        <p:spPr>
          <a:xfrm>
            <a:off x="2435200" y="3678875"/>
            <a:ext cx="966300" cy="310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12-1.30pm</a:t>
            </a:r>
            <a:endParaRPr sz="900"/>
          </a:p>
        </p:txBody>
      </p:sp>
      <p:sp>
        <p:nvSpPr>
          <p:cNvPr id="94" name="Google Shape;94;p15"/>
          <p:cNvSpPr/>
          <p:nvPr/>
        </p:nvSpPr>
        <p:spPr>
          <a:xfrm>
            <a:off x="68543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95" name="Google Shape;95;p15"/>
          <p:cNvSpPr/>
          <p:nvPr/>
        </p:nvSpPr>
        <p:spPr>
          <a:xfrm>
            <a:off x="57495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96" name="Google Shape;96;p15"/>
          <p:cNvSpPr/>
          <p:nvPr/>
        </p:nvSpPr>
        <p:spPr>
          <a:xfrm>
            <a:off x="7959175" y="4515850"/>
            <a:ext cx="966300" cy="432600"/>
          </a:xfrm>
          <a:prstGeom prst="roundRect">
            <a:avLst>
              <a:gd fmla="val 16667" name="adj"/>
            </a:avLst>
          </a:prstGeom>
          <a:solidFill>
            <a:srgbClr val="F6B26B"/>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Campus Help Sessions</a:t>
            </a:r>
            <a:endParaRPr sz="900"/>
          </a:p>
          <a:p>
            <a:pPr indent="0" lvl="0" marL="0" rtl="0" algn="ctr">
              <a:spcBef>
                <a:spcPts val="0"/>
              </a:spcBef>
              <a:spcAft>
                <a:spcPts val="0"/>
              </a:spcAft>
              <a:buNone/>
            </a:pPr>
            <a:r>
              <a:rPr lang="en" sz="900"/>
              <a:t>3-6pm</a:t>
            </a:r>
            <a:endParaRPr sz="900"/>
          </a:p>
        </p:txBody>
      </p:sp>
      <p:sp>
        <p:nvSpPr>
          <p:cNvPr id="97" name="Google Shape;97;p15"/>
          <p:cNvSpPr/>
          <p:nvPr/>
        </p:nvSpPr>
        <p:spPr>
          <a:xfrm>
            <a:off x="5749575" y="4036125"/>
            <a:ext cx="966300" cy="4326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11.30-1pm</a:t>
            </a:r>
            <a:endParaRPr sz="900"/>
          </a:p>
          <a:p>
            <a:pPr indent="0" lvl="0" marL="0" rtl="0" algn="ctr">
              <a:spcBef>
                <a:spcPts val="0"/>
              </a:spcBef>
              <a:spcAft>
                <a:spcPts val="0"/>
              </a:spcAft>
              <a:buNone/>
            </a:pPr>
            <a:r>
              <a:rPr lang="en" sz="900"/>
              <a:t>2-3.30pm</a:t>
            </a:r>
            <a:endParaRPr sz="900"/>
          </a:p>
        </p:txBody>
      </p:sp>
      <p:sp>
        <p:nvSpPr>
          <p:cNvPr id="98" name="Google Shape;98;p15"/>
          <p:cNvSpPr/>
          <p:nvPr/>
        </p:nvSpPr>
        <p:spPr>
          <a:xfrm>
            <a:off x="7959175" y="4158525"/>
            <a:ext cx="966300" cy="310200"/>
          </a:xfrm>
          <a:prstGeom prst="roundRect">
            <a:avLst>
              <a:gd fmla="val 16667" name="adj"/>
            </a:avLst>
          </a:prstGeom>
          <a:solidFill>
            <a:srgbClr val="C27BA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Grad TA OH</a:t>
            </a:r>
            <a:endParaRPr sz="900"/>
          </a:p>
          <a:p>
            <a:pPr indent="0" lvl="0" marL="0" rtl="0" algn="ctr">
              <a:spcBef>
                <a:spcPts val="0"/>
              </a:spcBef>
              <a:spcAft>
                <a:spcPts val="0"/>
              </a:spcAft>
              <a:buNone/>
            </a:pPr>
            <a:r>
              <a:rPr lang="en" sz="900"/>
              <a:t>12-1.30pm</a:t>
            </a:r>
            <a:endParaRPr sz="9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6"/>
          <p:cNvSpPr txBox="1"/>
          <p:nvPr/>
        </p:nvSpPr>
        <p:spPr>
          <a:xfrm>
            <a:off x="237300" y="356700"/>
            <a:ext cx="86694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t>Milestone #0 → Design Your App</a:t>
            </a:r>
            <a:endParaRPr sz="3000"/>
          </a:p>
        </p:txBody>
      </p:sp>
      <p:sp>
        <p:nvSpPr>
          <p:cNvPr id="104" name="Google Shape;104;p16"/>
          <p:cNvSpPr txBox="1"/>
          <p:nvPr/>
        </p:nvSpPr>
        <p:spPr>
          <a:xfrm>
            <a:off x="388725" y="1213700"/>
            <a:ext cx="4463100" cy="3570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solidFill>
                  <a:schemeClr val="dk2"/>
                </a:solidFill>
              </a:rPr>
              <a:t>Get started with your Project, Review sections and milestones.</a:t>
            </a:r>
            <a:endParaRPr sz="1900">
              <a:solidFill>
                <a:schemeClr val="dk2"/>
              </a:solidFill>
            </a:endParaRPr>
          </a:p>
          <a:p>
            <a:pPr indent="0" lvl="0" marL="0" rtl="0" algn="l">
              <a:spcBef>
                <a:spcPts val="0"/>
              </a:spcBef>
              <a:spcAft>
                <a:spcPts val="0"/>
              </a:spcAft>
              <a:buNone/>
            </a:pPr>
            <a:r>
              <a:t/>
            </a:r>
            <a:endParaRPr/>
          </a:p>
          <a:p>
            <a:pPr indent="-317500" lvl="0" marL="457200" rtl="0" algn="l">
              <a:spcBef>
                <a:spcPts val="0"/>
              </a:spcBef>
              <a:spcAft>
                <a:spcPts val="0"/>
              </a:spcAft>
              <a:buClr>
                <a:schemeClr val="dk2"/>
              </a:buClr>
              <a:buSzPts val="1400"/>
              <a:buChar char="●"/>
            </a:pPr>
            <a:r>
              <a:rPr lang="en">
                <a:solidFill>
                  <a:srgbClr val="38761D"/>
                </a:solidFill>
              </a:rPr>
              <a:t>Set up your Mimir account</a:t>
            </a:r>
            <a:r>
              <a:rPr lang="en">
                <a:solidFill>
                  <a:schemeClr val="dk2"/>
                </a:solidFill>
              </a:rPr>
              <a:t> if you haven’t done that already</a:t>
            </a:r>
            <a:endParaRPr>
              <a:solidFill>
                <a:schemeClr val="dk2"/>
              </a:solidFill>
            </a:endParaRPr>
          </a:p>
          <a:p>
            <a:pPr indent="0" lvl="0" marL="457200" rtl="0" algn="l">
              <a:spcBef>
                <a:spcPts val="0"/>
              </a:spcBef>
              <a:spcAft>
                <a:spcPts val="0"/>
              </a:spcAft>
              <a:buNone/>
            </a:pPr>
            <a:r>
              <a:t/>
            </a:r>
            <a:endParaRPr>
              <a:solidFill>
                <a:schemeClr val="dk2"/>
              </a:solidFill>
            </a:endParaRPr>
          </a:p>
          <a:p>
            <a:pPr indent="-317500" lvl="0" marL="457200" rtl="0" algn="l">
              <a:spcBef>
                <a:spcPts val="0"/>
              </a:spcBef>
              <a:spcAft>
                <a:spcPts val="0"/>
              </a:spcAft>
              <a:buClr>
                <a:schemeClr val="dk2"/>
              </a:buClr>
              <a:buSzPts val="1400"/>
              <a:buChar char="●"/>
            </a:pPr>
            <a:r>
              <a:rPr b="1" lang="en">
                <a:solidFill>
                  <a:schemeClr val="dk2"/>
                </a:solidFill>
              </a:rPr>
              <a:t>Read through the whole project pdf</a:t>
            </a:r>
            <a:r>
              <a:rPr lang="en">
                <a:solidFill>
                  <a:schemeClr val="dk2"/>
                </a:solidFill>
              </a:rPr>
              <a:t> before starting !! Make sure you pay attention to style and functionality requirements</a:t>
            </a:r>
            <a:endParaRPr>
              <a:solidFill>
                <a:schemeClr val="dk2"/>
              </a:solidFill>
            </a:endParaRPr>
          </a:p>
          <a:p>
            <a:pPr indent="0" lvl="0" marL="457200" rtl="0" algn="l">
              <a:spcBef>
                <a:spcPts val="0"/>
              </a:spcBef>
              <a:spcAft>
                <a:spcPts val="0"/>
              </a:spcAft>
              <a:buNone/>
            </a:pPr>
            <a:r>
              <a:t/>
            </a:r>
            <a:endParaRPr>
              <a:solidFill>
                <a:schemeClr val="dk2"/>
              </a:solidFill>
            </a:endParaRPr>
          </a:p>
          <a:p>
            <a:pPr indent="-317500" lvl="0" marL="457200" rtl="0" algn="l">
              <a:spcBef>
                <a:spcPts val="0"/>
              </a:spcBef>
              <a:spcAft>
                <a:spcPts val="0"/>
              </a:spcAft>
              <a:buClr>
                <a:schemeClr val="dk2"/>
              </a:buClr>
              <a:buSzPts val="1400"/>
              <a:buChar char="●"/>
            </a:pPr>
            <a:r>
              <a:rPr b="1" lang="en">
                <a:solidFill>
                  <a:srgbClr val="FF0000"/>
                </a:solidFill>
              </a:rPr>
              <a:t>Plan</a:t>
            </a:r>
            <a:r>
              <a:rPr lang="en">
                <a:solidFill>
                  <a:schemeClr val="dk2"/>
                </a:solidFill>
              </a:rPr>
              <a:t> what you want to do → what parts of the project seem hard, and what milestones are easy for you to finish?</a:t>
            </a:r>
            <a:endParaRPr>
              <a:solidFill>
                <a:schemeClr val="dk2"/>
              </a:solidFill>
            </a:endParaRPr>
          </a:p>
          <a:p>
            <a:pPr indent="0" lvl="0" marL="457200" rtl="0" algn="l">
              <a:spcBef>
                <a:spcPts val="0"/>
              </a:spcBef>
              <a:spcAft>
                <a:spcPts val="0"/>
              </a:spcAft>
              <a:buNone/>
            </a:pPr>
            <a:r>
              <a:t/>
            </a:r>
            <a:endParaRPr>
              <a:solidFill>
                <a:schemeClr val="dk2"/>
              </a:solidFill>
            </a:endParaRPr>
          </a:p>
          <a:p>
            <a:pPr indent="-317500" lvl="0" marL="457200" rtl="0" algn="l">
              <a:spcBef>
                <a:spcPts val="0"/>
              </a:spcBef>
              <a:spcAft>
                <a:spcPts val="0"/>
              </a:spcAft>
              <a:buClr>
                <a:schemeClr val="dk2"/>
              </a:buClr>
              <a:buSzPts val="1400"/>
              <a:buChar char="●"/>
            </a:pPr>
            <a:r>
              <a:rPr lang="en">
                <a:solidFill>
                  <a:schemeClr val="dk2"/>
                </a:solidFill>
              </a:rPr>
              <a:t>Start coding the </a:t>
            </a:r>
            <a:r>
              <a:rPr b="1" lang="en">
                <a:solidFill>
                  <a:schemeClr val="dk2"/>
                </a:solidFill>
              </a:rPr>
              <a:t>menu</a:t>
            </a:r>
            <a:r>
              <a:rPr lang="en">
                <a:solidFill>
                  <a:schemeClr val="dk2"/>
                </a:solidFill>
              </a:rPr>
              <a:t>. (cout, cin, loops, etc.)</a:t>
            </a:r>
            <a:endParaRPr>
              <a:solidFill>
                <a:schemeClr val="dk2"/>
              </a:solidFill>
            </a:endParaRPr>
          </a:p>
        </p:txBody>
      </p:sp>
      <p:pic>
        <p:nvPicPr>
          <p:cNvPr id="105" name="Google Shape;105;p16"/>
          <p:cNvPicPr preferRelativeResize="0"/>
          <p:nvPr/>
        </p:nvPicPr>
        <p:blipFill>
          <a:blip r:embed="rId3">
            <a:alphaModFix/>
          </a:blip>
          <a:stretch>
            <a:fillRect/>
          </a:stretch>
        </p:blipFill>
        <p:spPr>
          <a:xfrm>
            <a:off x="4752034" y="1618875"/>
            <a:ext cx="4349340" cy="2900450"/>
          </a:xfrm>
          <a:prstGeom prst="rect">
            <a:avLst/>
          </a:prstGeom>
          <a:noFill/>
          <a:ln>
            <a:noFill/>
          </a:ln>
        </p:spPr>
      </p:pic>
      <p:sp>
        <p:nvSpPr>
          <p:cNvPr id="106" name="Google Shape;106;p16"/>
          <p:cNvSpPr/>
          <p:nvPr/>
        </p:nvSpPr>
        <p:spPr>
          <a:xfrm>
            <a:off x="7956600" y="356700"/>
            <a:ext cx="950100" cy="646500"/>
          </a:xfrm>
          <a:prstGeom prst="roundRect">
            <a:avLst>
              <a:gd fmla="val 16667" name="adj"/>
            </a:avLst>
          </a:prstGeom>
          <a:solidFill>
            <a:srgbClr val="6AA84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1/5</a:t>
            </a:r>
            <a:endParaRPr b="1" sz="2100"/>
          </a:p>
        </p:txBody>
      </p:sp>
      <p:sp>
        <p:nvSpPr>
          <p:cNvPr id="107" name="Google Shape;107;p16"/>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 name="Shape 111"/>
        <p:cNvGrpSpPr/>
        <p:nvPr/>
      </p:nvGrpSpPr>
      <p:grpSpPr>
        <a:xfrm>
          <a:off x="0" y="0"/>
          <a:ext cx="0" cy="0"/>
          <a:chOff x="0" y="0"/>
          <a:chExt cx="0" cy="0"/>
        </a:xfrm>
      </p:grpSpPr>
      <p:sp>
        <p:nvSpPr>
          <p:cNvPr id="112" name="Google Shape;112;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#1 → Load Data, Database</a:t>
            </a:r>
            <a:endParaRPr/>
          </a:p>
        </p:txBody>
      </p:sp>
      <p:sp>
        <p:nvSpPr>
          <p:cNvPr id="113" name="Google Shape;113;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Implement the </a:t>
            </a:r>
            <a:r>
              <a:rPr b="1" lang="en"/>
              <a:t>load_db</a:t>
            </a:r>
            <a:r>
              <a:rPr lang="en"/>
              <a:t> command</a:t>
            </a:r>
            <a:endParaRPr/>
          </a:p>
          <a:p>
            <a:pPr indent="-342900" lvl="0" marL="457200" rtl="0" algn="l">
              <a:spcBef>
                <a:spcPts val="0"/>
              </a:spcBef>
              <a:spcAft>
                <a:spcPts val="0"/>
              </a:spcAft>
              <a:buSzPts val="1800"/>
              <a:buChar char="●"/>
            </a:pPr>
            <a:r>
              <a:rPr lang="en">
                <a:solidFill>
                  <a:srgbClr val="FF0000"/>
                </a:solidFill>
              </a:rPr>
              <a:t>Plan First!</a:t>
            </a:r>
            <a:r>
              <a:rPr lang="en"/>
              <a:t> What type of container is best to use?</a:t>
            </a:r>
            <a:endParaRPr/>
          </a:p>
          <a:p>
            <a:pPr indent="-342900" lvl="0" marL="457200" rtl="0" algn="l">
              <a:spcBef>
                <a:spcPts val="0"/>
              </a:spcBef>
              <a:spcAft>
                <a:spcPts val="0"/>
              </a:spcAft>
              <a:buSzPts val="1800"/>
              <a:buChar char="●"/>
            </a:pPr>
            <a:r>
              <a:rPr lang="en"/>
              <a:t>Involves </a:t>
            </a:r>
            <a:r>
              <a:rPr b="1" lang="en"/>
              <a:t>file reading</a:t>
            </a:r>
            <a:r>
              <a:rPr lang="en"/>
              <a:t> and </a:t>
            </a:r>
            <a:r>
              <a:rPr b="1" lang="en"/>
              <a:t>string parsing</a:t>
            </a:r>
            <a:r>
              <a:rPr lang="en"/>
              <a:t>. (small.txt or large.txt)</a:t>
            </a:r>
            <a:endParaRPr/>
          </a:p>
          <a:p>
            <a:pPr indent="-298450" lvl="1" marL="914400" rtl="0" algn="l">
              <a:lnSpc>
                <a:spcPct val="130000"/>
              </a:lnSpc>
              <a:spcBef>
                <a:spcPts val="0"/>
              </a:spcBef>
              <a:spcAft>
                <a:spcPts val="0"/>
              </a:spcAft>
              <a:buSzPts val="1100"/>
              <a:buChar char="○"/>
            </a:pPr>
            <a:r>
              <a:rPr lang="en">
                <a:solidFill>
                  <a:srgbClr val="283238"/>
                </a:solidFill>
                <a:highlight>
                  <a:srgbClr val="FFFFFF"/>
                </a:highlight>
                <a:latin typeface="Roboto"/>
                <a:ea typeface="Roboto"/>
                <a:cs typeface="Roboto"/>
                <a:sym typeface="Roboto"/>
              </a:rPr>
              <a:t>See:</a:t>
            </a:r>
            <a:r>
              <a:rPr b="1" lang="en">
                <a:solidFill>
                  <a:srgbClr val="283238"/>
                </a:solidFill>
                <a:highlight>
                  <a:srgbClr val="FFFFFF"/>
                </a:highlight>
                <a:latin typeface="Roboto"/>
                <a:ea typeface="Roboto"/>
                <a:cs typeface="Roboto"/>
                <a:sym typeface="Roboto"/>
              </a:rPr>
              <a:t> “Learning C++ and more about ourvector” </a:t>
            </a:r>
            <a:r>
              <a:rPr lang="en">
                <a:solidFill>
                  <a:srgbClr val="283238"/>
                </a:solidFill>
                <a:highlight>
                  <a:srgbClr val="FFFFFF"/>
                </a:highlight>
                <a:latin typeface="Roboto"/>
                <a:ea typeface="Roboto"/>
                <a:cs typeface="Roboto"/>
                <a:sym typeface="Roboto"/>
              </a:rPr>
              <a:t>at the bottom of the project page</a:t>
            </a:r>
            <a:endParaRPr>
              <a:solidFill>
                <a:srgbClr val="283238"/>
              </a:solidFill>
              <a:highlight>
                <a:srgbClr val="FFFFFF"/>
              </a:highlight>
              <a:latin typeface="Roboto"/>
              <a:ea typeface="Roboto"/>
              <a:cs typeface="Roboto"/>
              <a:sym typeface="Roboto"/>
            </a:endParaRPr>
          </a:p>
          <a:p>
            <a:pPr indent="-317500" lvl="1" marL="914400" rtl="0" algn="l">
              <a:spcBef>
                <a:spcPts val="0"/>
              </a:spcBef>
              <a:spcAft>
                <a:spcPts val="0"/>
              </a:spcAft>
              <a:buSzPts val="1400"/>
              <a:buChar char="○"/>
            </a:pPr>
            <a:r>
              <a:rPr lang="en"/>
              <a:t>There, you can find syntax and hints for file streams and string streams</a:t>
            </a:r>
            <a:endParaRPr/>
          </a:p>
          <a:p>
            <a:pPr indent="-342900" lvl="0" marL="457200" rtl="0" algn="l">
              <a:spcBef>
                <a:spcPts val="0"/>
              </a:spcBef>
              <a:spcAft>
                <a:spcPts val="0"/>
              </a:spcAft>
              <a:buSzPts val="1800"/>
              <a:buChar char="●"/>
            </a:pPr>
            <a:r>
              <a:rPr lang="en"/>
              <a:t>You cannot store any DNA in strings, only ourvectors.</a:t>
            </a:r>
            <a:endParaRPr/>
          </a:p>
          <a:p>
            <a:pPr indent="-317500" lvl="1" marL="914400" rtl="0" algn="l">
              <a:spcBef>
                <a:spcPts val="0"/>
              </a:spcBef>
              <a:spcAft>
                <a:spcPts val="0"/>
              </a:spcAft>
              <a:buClr>
                <a:srgbClr val="990000"/>
              </a:buClr>
              <a:buSzPts val="1400"/>
              <a:buChar char="○"/>
            </a:pPr>
            <a:r>
              <a:rPr lang="en" strike="sngStrike">
                <a:solidFill>
                  <a:srgbClr val="990000"/>
                </a:solidFill>
              </a:rPr>
              <a:t>“AGAT”, “GGGTTTTA” </a:t>
            </a:r>
            <a:r>
              <a:rPr lang="en">
                <a:solidFill>
                  <a:srgbClr val="990000"/>
                </a:solidFill>
              </a:rPr>
              <a:t>(don’t put “AGAT” as a single element)</a:t>
            </a:r>
            <a:endParaRPr>
              <a:solidFill>
                <a:srgbClr val="990000"/>
              </a:solidFill>
            </a:endParaRPr>
          </a:p>
          <a:p>
            <a:pPr indent="-317500" lvl="1" marL="914400" rtl="0" algn="l">
              <a:spcBef>
                <a:spcPts val="0"/>
              </a:spcBef>
              <a:spcAft>
                <a:spcPts val="0"/>
              </a:spcAft>
              <a:buClr>
                <a:srgbClr val="38761D"/>
              </a:buClr>
              <a:buSzPts val="1400"/>
              <a:buChar char="○"/>
            </a:pPr>
            <a:r>
              <a:rPr lang="en">
                <a:solidFill>
                  <a:srgbClr val="38761D"/>
                </a:solidFill>
              </a:rPr>
              <a:t>{‘A’, ‘G’, ‘A’, ‘T’}, {‘G’, ‘G’, ‘G’, ‘T’, ‘T’, ‘T’, ‘T’, ‘A’}</a:t>
            </a:r>
            <a:endParaRPr>
              <a:solidFill>
                <a:srgbClr val="38761D"/>
              </a:solidFill>
            </a:endParaRPr>
          </a:p>
          <a:p>
            <a:pPr indent="0" lvl="0" marL="0" rtl="0" algn="l">
              <a:spcBef>
                <a:spcPts val="1200"/>
              </a:spcBef>
              <a:spcAft>
                <a:spcPts val="1200"/>
              </a:spcAft>
              <a:buNone/>
            </a:pPr>
            <a:r>
              <a:t/>
            </a:r>
            <a:endParaRPr>
              <a:solidFill>
                <a:schemeClr val="dk1"/>
              </a:solidFill>
            </a:endParaRPr>
          </a:p>
        </p:txBody>
      </p:sp>
      <p:pic>
        <p:nvPicPr>
          <p:cNvPr id="114" name="Google Shape;114;p17"/>
          <p:cNvPicPr preferRelativeResize="0"/>
          <p:nvPr/>
        </p:nvPicPr>
        <p:blipFill>
          <a:blip r:embed="rId3">
            <a:alphaModFix/>
          </a:blip>
          <a:stretch>
            <a:fillRect/>
          </a:stretch>
        </p:blipFill>
        <p:spPr>
          <a:xfrm>
            <a:off x="5347950" y="3479725"/>
            <a:ext cx="3558750" cy="1444426"/>
          </a:xfrm>
          <a:prstGeom prst="rect">
            <a:avLst/>
          </a:prstGeom>
          <a:noFill/>
          <a:ln>
            <a:noFill/>
          </a:ln>
        </p:spPr>
      </p:pic>
      <p:pic>
        <p:nvPicPr>
          <p:cNvPr id="115" name="Google Shape;115;p17"/>
          <p:cNvPicPr preferRelativeResize="0"/>
          <p:nvPr/>
        </p:nvPicPr>
        <p:blipFill>
          <a:blip r:embed="rId4">
            <a:alphaModFix/>
          </a:blip>
          <a:stretch>
            <a:fillRect/>
          </a:stretch>
        </p:blipFill>
        <p:spPr>
          <a:xfrm>
            <a:off x="468000" y="3735475"/>
            <a:ext cx="2004525" cy="932925"/>
          </a:xfrm>
          <a:prstGeom prst="rect">
            <a:avLst/>
          </a:prstGeom>
          <a:noFill/>
          <a:ln>
            <a:noFill/>
          </a:ln>
        </p:spPr>
      </p:pic>
      <p:sp>
        <p:nvSpPr>
          <p:cNvPr id="116" name="Google Shape;116;p17"/>
          <p:cNvSpPr/>
          <p:nvPr/>
        </p:nvSpPr>
        <p:spPr>
          <a:xfrm>
            <a:off x="7956600" y="356700"/>
            <a:ext cx="950100" cy="646500"/>
          </a:xfrm>
          <a:prstGeom prst="roundRect">
            <a:avLst>
              <a:gd fmla="val 16667" name="adj"/>
            </a:avLst>
          </a:prstGeom>
          <a:solidFill>
            <a:srgbClr val="A61C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5</a:t>
            </a:r>
            <a:r>
              <a:rPr b="1" lang="en" sz="2100"/>
              <a:t>/5</a:t>
            </a:r>
            <a:endParaRPr b="1" sz="2100"/>
          </a:p>
        </p:txBody>
      </p:sp>
      <p:sp>
        <p:nvSpPr>
          <p:cNvPr id="117" name="Google Shape;117;p17"/>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#2 → Display Data</a:t>
            </a:r>
            <a:endParaRPr/>
          </a:p>
        </p:txBody>
      </p:sp>
      <p:sp>
        <p:nvSpPr>
          <p:cNvPr id="123" name="Google Shape;123;p18"/>
          <p:cNvSpPr txBox="1"/>
          <p:nvPr>
            <p:ph idx="1" type="body"/>
          </p:nvPr>
        </p:nvSpPr>
        <p:spPr>
          <a:xfrm>
            <a:off x="311700" y="1017725"/>
            <a:ext cx="4392000" cy="39765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b="1" lang="en">
                <a:solidFill>
                  <a:schemeClr val="dk1"/>
                </a:solidFill>
              </a:rPr>
              <a:t>d</a:t>
            </a:r>
            <a:r>
              <a:rPr b="1" lang="en">
                <a:solidFill>
                  <a:schemeClr val="dk1"/>
                </a:solidFill>
              </a:rPr>
              <a:t>isplay</a:t>
            </a:r>
            <a:r>
              <a:rPr lang="en"/>
              <a:t> command implementation</a:t>
            </a:r>
            <a:endParaRPr/>
          </a:p>
          <a:p>
            <a:pPr indent="0" lvl="0" marL="0" rtl="0" algn="l">
              <a:spcBef>
                <a:spcPts val="1200"/>
              </a:spcBef>
              <a:spcAft>
                <a:spcPts val="0"/>
              </a:spcAft>
              <a:buNone/>
            </a:pPr>
            <a:r>
              <a:t/>
            </a:r>
            <a:endParaRPr/>
          </a:p>
          <a:p>
            <a:pPr indent="0" lvl="0" marL="0" rtl="0" algn="l">
              <a:spcBef>
                <a:spcPts val="1200"/>
              </a:spcBef>
              <a:spcAft>
                <a:spcPts val="0"/>
              </a:spcAft>
              <a:buNone/>
            </a:pPr>
            <a:r>
              <a:rPr lang="en"/>
              <a:t>Main objective → output information about DNA samples in the system on the screen in a specific format (see picture and project pdf)</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This milestone is a good extra </a:t>
            </a:r>
            <a:r>
              <a:rPr b="1" lang="en"/>
              <a:t>testing tool</a:t>
            </a:r>
            <a:r>
              <a:rPr lang="en"/>
              <a:t> for milestone #1! Make sure previous milestone functions correctly, otherwise output will not </a:t>
            </a:r>
            <a:r>
              <a:rPr lang="en"/>
              <a:t>match</a:t>
            </a:r>
            <a:r>
              <a:rPr lang="en"/>
              <a:t> the information on the loaded file</a:t>
            </a:r>
            <a:endParaRPr/>
          </a:p>
        </p:txBody>
      </p:sp>
      <p:pic>
        <p:nvPicPr>
          <p:cNvPr id="124" name="Google Shape;124;p18"/>
          <p:cNvPicPr preferRelativeResize="0"/>
          <p:nvPr/>
        </p:nvPicPr>
        <p:blipFill>
          <a:blip r:embed="rId3">
            <a:alphaModFix/>
          </a:blip>
          <a:stretch>
            <a:fillRect/>
          </a:stretch>
        </p:blipFill>
        <p:spPr>
          <a:xfrm>
            <a:off x="5336200" y="2886325"/>
            <a:ext cx="3580000" cy="2107850"/>
          </a:xfrm>
          <a:prstGeom prst="rect">
            <a:avLst/>
          </a:prstGeom>
          <a:noFill/>
          <a:ln>
            <a:noFill/>
          </a:ln>
        </p:spPr>
      </p:pic>
      <p:sp>
        <p:nvSpPr>
          <p:cNvPr id="125" name="Google Shape;125;p18"/>
          <p:cNvSpPr txBox="1"/>
          <p:nvPr/>
        </p:nvSpPr>
        <p:spPr>
          <a:xfrm rot="-863">
            <a:off x="5371023" y="965354"/>
            <a:ext cx="2390400" cy="769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900">
                <a:latin typeface="Caveat"/>
                <a:ea typeface="Caveat"/>
                <a:cs typeface="Caveat"/>
                <a:sym typeface="Caveat"/>
              </a:rPr>
              <a:t>SAMPLE OUTPUT FOR </a:t>
            </a:r>
            <a:r>
              <a:rPr b="1" lang="en" sz="1900">
                <a:solidFill>
                  <a:srgbClr val="FF0000"/>
                </a:solidFill>
                <a:latin typeface="Caveat"/>
                <a:ea typeface="Caveat"/>
                <a:cs typeface="Caveat"/>
                <a:sym typeface="Caveat"/>
              </a:rPr>
              <a:t>SMALL.TXT</a:t>
            </a:r>
            <a:r>
              <a:rPr lang="en" sz="1900">
                <a:latin typeface="Caveat"/>
                <a:ea typeface="Caveat"/>
                <a:cs typeface="Caveat"/>
                <a:sym typeface="Caveat"/>
              </a:rPr>
              <a:t> TEXT FILE</a:t>
            </a:r>
            <a:endParaRPr sz="1900">
              <a:latin typeface="Caveat"/>
              <a:ea typeface="Caveat"/>
              <a:cs typeface="Caveat"/>
              <a:sym typeface="Caveat"/>
            </a:endParaRPr>
          </a:p>
        </p:txBody>
      </p:sp>
      <p:sp>
        <p:nvSpPr>
          <p:cNvPr id="126" name="Google Shape;126;p18"/>
          <p:cNvSpPr/>
          <p:nvPr/>
        </p:nvSpPr>
        <p:spPr>
          <a:xfrm>
            <a:off x="6246850" y="1871388"/>
            <a:ext cx="290400" cy="878700"/>
          </a:xfrm>
          <a:prstGeom prst="downArrow">
            <a:avLst>
              <a:gd fmla="val 50000" name="adj1"/>
              <a:gd fmla="val 50000" name="adj2"/>
            </a:avLst>
          </a:prstGeom>
          <a:solidFill>
            <a:schemeClr val="dk1"/>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8"/>
          <p:cNvSpPr/>
          <p:nvPr/>
        </p:nvSpPr>
        <p:spPr>
          <a:xfrm>
            <a:off x="7956600" y="356700"/>
            <a:ext cx="950100" cy="646500"/>
          </a:xfrm>
          <a:prstGeom prst="roundRect">
            <a:avLst>
              <a:gd fmla="val 16667"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2</a:t>
            </a:r>
            <a:r>
              <a:rPr b="1" lang="en" sz="2100"/>
              <a:t>/5</a:t>
            </a:r>
            <a:endParaRPr b="1" sz="2100"/>
          </a:p>
        </p:txBody>
      </p:sp>
      <p:sp>
        <p:nvSpPr>
          <p:cNvPr id="128" name="Google Shape;128;p18"/>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#3 → Load Data, DNA</a:t>
            </a:r>
            <a:endParaRPr/>
          </a:p>
        </p:txBody>
      </p:sp>
      <p:sp>
        <p:nvSpPr>
          <p:cNvPr id="134" name="Google Shape;134;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Implement the </a:t>
            </a:r>
            <a:r>
              <a:rPr b="1" lang="en"/>
              <a:t>load_dna</a:t>
            </a:r>
            <a:r>
              <a:rPr lang="en"/>
              <a:t> command</a:t>
            </a:r>
            <a:endParaRPr/>
          </a:p>
          <a:p>
            <a:pPr indent="-342900" lvl="0" marL="457200" rtl="0" algn="l">
              <a:spcBef>
                <a:spcPts val="0"/>
              </a:spcBef>
              <a:spcAft>
                <a:spcPts val="0"/>
              </a:spcAft>
              <a:buSzPts val="1800"/>
              <a:buChar char="●"/>
            </a:pPr>
            <a:r>
              <a:rPr lang="en"/>
              <a:t>Involves file reading again. (1.txt through 20.txt)</a:t>
            </a:r>
            <a:endParaRPr/>
          </a:p>
          <a:p>
            <a:pPr indent="-342900" lvl="0" marL="457200" rtl="0" algn="l">
              <a:spcBef>
                <a:spcPts val="0"/>
              </a:spcBef>
              <a:spcAft>
                <a:spcPts val="0"/>
              </a:spcAft>
              <a:buSzPts val="1800"/>
              <a:buChar char="●"/>
            </a:pPr>
            <a:r>
              <a:rPr lang="en"/>
              <a:t>Read a line from a file containing a full DNA sequence and storing it into a container in your program.</a:t>
            </a:r>
            <a:endParaRPr/>
          </a:p>
          <a:p>
            <a:pPr indent="-342900" lvl="0" marL="457200" rtl="0" algn="l">
              <a:spcBef>
                <a:spcPts val="0"/>
              </a:spcBef>
              <a:spcAft>
                <a:spcPts val="0"/>
              </a:spcAft>
              <a:buSzPts val="1800"/>
              <a:buChar char="●"/>
            </a:pPr>
            <a:r>
              <a:rPr lang="en"/>
              <a:t>Similar restrictions to Milestone #1</a:t>
            </a:r>
            <a:endParaRPr/>
          </a:p>
          <a:p>
            <a:pPr indent="-342900" lvl="0" marL="457200" rtl="0" algn="l">
              <a:spcBef>
                <a:spcPts val="0"/>
              </a:spcBef>
              <a:spcAft>
                <a:spcPts val="0"/>
              </a:spcAft>
              <a:buSzPts val="1800"/>
              <a:buChar char="●"/>
            </a:pPr>
            <a:r>
              <a:rPr lang="en"/>
              <a:t>Update the </a:t>
            </a:r>
            <a:r>
              <a:rPr b="1" lang="en"/>
              <a:t>display</a:t>
            </a:r>
            <a:r>
              <a:rPr lang="en"/>
              <a:t> command from Milestone #2 to now also display the DNA sequence you just loaded.</a:t>
            </a:r>
            <a:endParaRPr/>
          </a:p>
          <a:p>
            <a:pPr indent="-342900" lvl="0" marL="457200" rtl="0" algn="l">
              <a:spcBef>
                <a:spcPts val="0"/>
              </a:spcBef>
              <a:spcAft>
                <a:spcPts val="0"/>
              </a:spcAft>
              <a:buSzPts val="1800"/>
              <a:buChar char="●"/>
            </a:pPr>
            <a:r>
              <a:rPr lang="en"/>
              <a:t>Test by submitting the project. Should pass all test cases with load_db, load_dna, display.</a:t>
            </a:r>
            <a:endParaRPr/>
          </a:p>
        </p:txBody>
      </p:sp>
      <p:pic>
        <p:nvPicPr>
          <p:cNvPr id="135" name="Google Shape;135;p19"/>
          <p:cNvPicPr preferRelativeResize="0"/>
          <p:nvPr/>
        </p:nvPicPr>
        <p:blipFill>
          <a:blip r:embed="rId3">
            <a:alphaModFix/>
          </a:blip>
          <a:stretch>
            <a:fillRect/>
          </a:stretch>
        </p:blipFill>
        <p:spPr>
          <a:xfrm>
            <a:off x="4378150" y="3877325"/>
            <a:ext cx="4112199" cy="1138750"/>
          </a:xfrm>
          <a:prstGeom prst="rect">
            <a:avLst/>
          </a:prstGeom>
          <a:noFill/>
          <a:ln cap="flat" cmpd="sng" w="9525">
            <a:solidFill>
              <a:schemeClr val="dk2"/>
            </a:solidFill>
            <a:prstDash val="solid"/>
            <a:round/>
            <a:headEnd len="sm" w="sm" type="none"/>
            <a:tailEnd len="sm" w="sm" type="none"/>
          </a:ln>
        </p:spPr>
      </p:pic>
      <p:sp>
        <p:nvSpPr>
          <p:cNvPr id="136" name="Google Shape;136;p19"/>
          <p:cNvSpPr/>
          <p:nvPr/>
        </p:nvSpPr>
        <p:spPr>
          <a:xfrm>
            <a:off x="7956600" y="356700"/>
            <a:ext cx="950100" cy="646500"/>
          </a:xfrm>
          <a:prstGeom prst="roundRect">
            <a:avLst>
              <a:gd fmla="val 16667" name="adj"/>
            </a:avLst>
          </a:prstGeom>
          <a:solidFill>
            <a:srgbClr val="F1C23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2</a:t>
            </a:r>
            <a:r>
              <a:rPr b="1" lang="en" sz="2100"/>
              <a:t>/5</a:t>
            </a:r>
            <a:endParaRPr b="1" sz="2100"/>
          </a:p>
        </p:txBody>
      </p:sp>
      <p:sp>
        <p:nvSpPr>
          <p:cNvPr id="137" name="Google Shape;137;p19"/>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sp>
        <p:nvSpPr>
          <p:cNvPr id="142" name="Google Shape;142;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#4 → Processing DNA</a:t>
            </a:r>
            <a:endParaRPr/>
          </a:p>
        </p:txBody>
      </p:sp>
      <p:sp>
        <p:nvSpPr>
          <p:cNvPr id="143" name="Google Shape;143;p20"/>
          <p:cNvSpPr txBox="1"/>
          <p:nvPr>
            <p:ph idx="1" type="body"/>
          </p:nvPr>
        </p:nvSpPr>
        <p:spPr>
          <a:xfrm>
            <a:off x="130700" y="1152475"/>
            <a:ext cx="4260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a:solidFill>
                  <a:schemeClr val="dk1"/>
                </a:solidFill>
              </a:rPr>
              <a:t>Process </a:t>
            </a:r>
            <a:r>
              <a:rPr lang="en"/>
              <a:t>command implementation</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After receiving a DNA, you have to count the </a:t>
            </a:r>
            <a:r>
              <a:rPr b="1" lang="en"/>
              <a:t>longest consecutive appearance</a:t>
            </a:r>
            <a:r>
              <a:rPr lang="en"/>
              <a:t> of each STR in the sequence, how to do that is for you to figure out! Come up with an algorithm you understand and can implement, as this milestone is the heart of this project</a:t>
            </a:r>
            <a:endParaRPr/>
          </a:p>
        </p:txBody>
      </p:sp>
      <p:pic>
        <p:nvPicPr>
          <p:cNvPr id="144" name="Google Shape;144;p20"/>
          <p:cNvPicPr preferRelativeResize="0"/>
          <p:nvPr/>
        </p:nvPicPr>
        <p:blipFill>
          <a:blip r:embed="rId3">
            <a:alphaModFix/>
          </a:blip>
          <a:stretch>
            <a:fillRect/>
          </a:stretch>
        </p:blipFill>
        <p:spPr>
          <a:xfrm>
            <a:off x="4216174" y="1017725"/>
            <a:ext cx="3643250" cy="2574575"/>
          </a:xfrm>
          <a:prstGeom prst="rect">
            <a:avLst/>
          </a:prstGeom>
          <a:noFill/>
          <a:ln>
            <a:noFill/>
          </a:ln>
        </p:spPr>
      </p:pic>
      <p:sp>
        <p:nvSpPr>
          <p:cNvPr id="145" name="Google Shape;145;p20"/>
          <p:cNvSpPr/>
          <p:nvPr/>
        </p:nvSpPr>
        <p:spPr>
          <a:xfrm>
            <a:off x="7956600" y="356700"/>
            <a:ext cx="950100" cy="646500"/>
          </a:xfrm>
          <a:prstGeom prst="roundRect">
            <a:avLst>
              <a:gd fmla="val 16667" name="adj"/>
            </a:avLst>
          </a:prstGeom>
          <a:solidFill>
            <a:srgbClr val="A61C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100"/>
              <a:t>5</a:t>
            </a:r>
            <a:r>
              <a:rPr b="1" lang="en" sz="2100"/>
              <a:t>/5</a:t>
            </a:r>
            <a:endParaRPr b="1" sz="2100"/>
          </a:p>
        </p:txBody>
      </p:sp>
      <p:sp>
        <p:nvSpPr>
          <p:cNvPr id="146" name="Google Shape;146;p20"/>
          <p:cNvSpPr txBox="1"/>
          <p:nvPr/>
        </p:nvSpPr>
        <p:spPr>
          <a:xfrm>
            <a:off x="7956600" y="48900"/>
            <a:ext cx="9501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t>Difficulty Rating</a:t>
            </a:r>
            <a:endParaRPr sz="800"/>
          </a:p>
        </p:txBody>
      </p:sp>
      <p:pic>
        <p:nvPicPr>
          <p:cNvPr id="147" name="Google Shape;147;p20"/>
          <p:cNvPicPr preferRelativeResize="0"/>
          <p:nvPr/>
        </p:nvPicPr>
        <p:blipFill>
          <a:blip r:embed="rId4">
            <a:alphaModFix/>
          </a:blip>
          <a:stretch>
            <a:fillRect/>
          </a:stretch>
        </p:blipFill>
        <p:spPr>
          <a:xfrm>
            <a:off x="4503575" y="3592300"/>
            <a:ext cx="4260300" cy="132515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Milestone #4 → Processing DNA (continuing)</a:t>
            </a:r>
            <a:endParaRPr/>
          </a:p>
        </p:txBody>
      </p:sp>
      <p:sp>
        <p:nvSpPr>
          <p:cNvPr id="153" name="Google Shape;153;p21"/>
          <p:cNvSpPr txBox="1"/>
          <p:nvPr>
            <p:ph idx="1" type="body"/>
          </p:nvPr>
        </p:nvSpPr>
        <p:spPr>
          <a:xfrm>
            <a:off x="311700" y="1517100"/>
            <a:ext cx="4260300" cy="21093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There are some edge cases in this milestone you have to think about. For instan</a:t>
            </a:r>
            <a:r>
              <a:rPr lang="en"/>
              <a:t>ces where the system is empty or no DNA was loaded before calling process command</a:t>
            </a:r>
            <a:r>
              <a:rPr lang="en"/>
              <a:t> you</a:t>
            </a:r>
            <a:r>
              <a:rPr lang="en"/>
              <a:t> have to output error messages on the terminal</a:t>
            </a:r>
            <a:endParaRPr/>
          </a:p>
        </p:txBody>
      </p:sp>
      <p:sp>
        <p:nvSpPr>
          <p:cNvPr id="154" name="Google Shape;154;p21"/>
          <p:cNvSpPr txBox="1"/>
          <p:nvPr/>
        </p:nvSpPr>
        <p:spPr>
          <a:xfrm>
            <a:off x="4861450" y="1702525"/>
            <a:ext cx="4056600" cy="233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2000">
                <a:solidFill>
                  <a:srgbClr val="00FF00"/>
                </a:solidFill>
                <a:highlight>
                  <a:schemeClr val="dk1"/>
                </a:highlight>
                <a:latin typeface="Ubuntu Mono"/>
                <a:ea typeface="Ubuntu Mono"/>
                <a:cs typeface="Ubuntu Mono"/>
                <a:sym typeface="Ubuntu Mono"/>
              </a:rPr>
              <a:t>No database loaded.</a:t>
            </a:r>
            <a:r>
              <a:rPr lang="en" sz="2000">
                <a:solidFill>
                  <a:srgbClr val="00FF00"/>
                </a:solidFill>
                <a:latin typeface="Ubuntu Mono"/>
                <a:ea typeface="Ubuntu Mono"/>
                <a:cs typeface="Ubuntu Mono"/>
                <a:sym typeface="Ubuntu Mono"/>
              </a:rPr>
              <a:t> </a:t>
            </a:r>
            <a:r>
              <a:rPr lang="en" sz="2000">
                <a:solidFill>
                  <a:schemeClr val="dk1"/>
                </a:solidFill>
                <a:latin typeface="Ubuntu Mono"/>
                <a:ea typeface="Ubuntu Mono"/>
                <a:cs typeface="Ubuntu Mono"/>
                <a:sym typeface="Ubuntu Mono"/>
              </a:rPr>
              <a:t>→ </a:t>
            </a:r>
            <a:r>
              <a:rPr lang="en" sz="2000">
                <a:solidFill>
                  <a:schemeClr val="dk2"/>
                </a:solidFill>
              </a:rPr>
              <a:t>when there is no information in the database</a:t>
            </a:r>
            <a:endParaRPr sz="2000">
              <a:solidFill>
                <a:schemeClr val="dk2"/>
              </a:solidFill>
            </a:endParaRPr>
          </a:p>
          <a:p>
            <a:pPr indent="0" lvl="0" marL="0" rtl="0" algn="l">
              <a:spcBef>
                <a:spcPts val="0"/>
              </a:spcBef>
              <a:spcAft>
                <a:spcPts val="0"/>
              </a:spcAft>
              <a:buNone/>
            </a:pPr>
            <a:r>
              <a:t/>
            </a:r>
            <a:endParaRPr sz="2000">
              <a:solidFill>
                <a:schemeClr val="dk1"/>
              </a:solidFill>
              <a:latin typeface="Ubuntu Mono"/>
              <a:ea typeface="Ubuntu Mono"/>
              <a:cs typeface="Ubuntu Mono"/>
              <a:sym typeface="Ubuntu Mono"/>
            </a:endParaRPr>
          </a:p>
          <a:p>
            <a:pPr indent="0" lvl="0" marL="0" rtl="0" algn="l">
              <a:spcBef>
                <a:spcPts val="0"/>
              </a:spcBef>
              <a:spcAft>
                <a:spcPts val="0"/>
              </a:spcAft>
              <a:buClr>
                <a:schemeClr val="dk1"/>
              </a:buClr>
              <a:buSzPts val="1100"/>
              <a:buFont typeface="Arial"/>
              <a:buNone/>
            </a:pPr>
            <a:r>
              <a:rPr lang="en" sz="2000">
                <a:solidFill>
                  <a:srgbClr val="00FF00"/>
                </a:solidFill>
                <a:highlight>
                  <a:schemeClr val="dk1"/>
                </a:highlight>
                <a:latin typeface="Ubuntu Mono"/>
                <a:ea typeface="Ubuntu Mono"/>
                <a:cs typeface="Ubuntu Mono"/>
                <a:sym typeface="Ubuntu Mono"/>
              </a:rPr>
              <a:t>No DNA loaded.</a:t>
            </a:r>
            <a:r>
              <a:rPr lang="en" sz="2000">
                <a:solidFill>
                  <a:srgbClr val="00FF00"/>
                </a:solidFill>
                <a:latin typeface="Ubuntu Mono"/>
                <a:ea typeface="Ubuntu Mono"/>
                <a:cs typeface="Ubuntu Mono"/>
                <a:sym typeface="Ubuntu Mono"/>
              </a:rPr>
              <a:t> </a:t>
            </a:r>
            <a:r>
              <a:rPr lang="en" sz="2000">
                <a:solidFill>
                  <a:schemeClr val="dk1"/>
                </a:solidFill>
                <a:latin typeface="Ubuntu Mono"/>
                <a:ea typeface="Ubuntu Mono"/>
                <a:cs typeface="Ubuntu Mono"/>
                <a:sym typeface="Ubuntu Mono"/>
              </a:rPr>
              <a:t>→ </a:t>
            </a:r>
            <a:r>
              <a:rPr lang="en" sz="2000">
                <a:solidFill>
                  <a:schemeClr val="dk2"/>
                </a:solidFill>
              </a:rPr>
              <a:t>when no DNA was loaded before calling the process function</a:t>
            </a:r>
            <a:endParaRPr sz="2000">
              <a:solidFill>
                <a:schemeClr val="dk2"/>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